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16"/>
  </p:notesMasterIdLst>
  <p:sldIdLst>
    <p:sldId id="269" r:id="rId2"/>
    <p:sldId id="274" r:id="rId3"/>
    <p:sldId id="275" r:id="rId4"/>
    <p:sldId id="288" r:id="rId5"/>
    <p:sldId id="292" r:id="rId6"/>
    <p:sldId id="293" r:id="rId7"/>
    <p:sldId id="289" r:id="rId8"/>
    <p:sldId id="290" r:id="rId9"/>
    <p:sldId id="295" r:id="rId10"/>
    <p:sldId id="297" r:id="rId11"/>
    <p:sldId id="296" r:id="rId12"/>
    <p:sldId id="294" r:id="rId13"/>
    <p:sldId id="266"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snapToGrid="0">
      <p:cViewPr varScale="1">
        <p:scale>
          <a:sx n="69" d="100"/>
          <a:sy n="69" d="100"/>
        </p:scale>
        <p:origin x="756" y="72"/>
      </p:cViewPr>
      <p:guideLst>
        <p:guide orient="horz" pos="2160"/>
        <p:guide pos="3840"/>
      </p:guideLst>
    </p:cSldViewPr>
  </p:slideViewPr>
  <p:outlineViewPr>
    <p:cViewPr>
      <p:scale>
        <a:sx n="33" d="100"/>
        <a:sy n="33" d="100"/>
      </p:scale>
      <p:origin x="0" y="110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EC50D-3800-43D4-BB39-078F4854111E}" type="datetimeFigureOut">
              <a:rPr lang="en-IN" smtClean="0"/>
              <a:pPr/>
              <a:t>03-08-2022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E8044-A9CD-412F-9349-1EE3177D1385}" type="slidenum">
              <a:rPr lang="en-IN" smtClean="0"/>
              <a:pPr/>
              <a:t>‹#›</a:t>
            </a:fld>
            <a:endParaRPr lang="en-IN"/>
          </a:p>
        </p:txBody>
      </p:sp>
    </p:spTree>
    <p:extLst>
      <p:ext uri="{BB962C8B-B14F-4D97-AF65-F5344CB8AC3E}">
        <p14:creationId xmlns:p14="http://schemas.microsoft.com/office/powerpoint/2010/main" val="473871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CE8044-A9CD-412F-9349-1EE3177D1385}" type="slidenum">
              <a:rPr lang="en-IN" smtClean="0"/>
              <a:pPr/>
              <a:t>1</a:t>
            </a:fld>
            <a:endParaRPr lang="en-IN"/>
          </a:p>
        </p:txBody>
      </p:sp>
    </p:spTree>
    <p:extLst>
      <p:ext uri="{BB962C8B-B14F-4D97-AF65-F5344CB8AC3E}">
        <p14:creationId xmlns:p14="http://schemas.microsoft.com/office/powerpoint/2010/main" val="59772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CE8044-A9CD-412F-9349-1EE3177D1385}" type="slidenum">
              <a:rPr lang="en-IN" smtClean="0"/>
              <a:pPr/>
              <a:t>2</a:t>
            </a:fld>
            <a:endParaRPr lang="en-IN"/>
          </a:p>
        </p:txBody>
      </p:sp>
    </p:spTree>
    <p:extLst>
      <p:ext uri="{BB962C8B-B14F-4D97-AF65-F5344CB8AC3E}">
        <p14:creationId xmlns:p14="http://schemas.microsoft.com/office/powerpoint/2010/main" val="2447705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Image source: Google - LRO Staffing, apa.org. measure evaluation, </a:t>
            </a:r>
            <a:r>
              <a:rPr lang="en-IN" dirty="0" err="1"/>
              <a:t>shutterstock</a:t>
            </a:r>
            <a:endParaRPr lang="en-IN" dirty="0"/>
          </a:p>
        </p:txBody>
      </p:sp>
      <p:sp>
        <p:nvSpPr>
          <p:cNvPr id="4" name="Slide Number Placeholder 3"/>
          <p:cNvSpPr>
            <a:spLocks noGrp="1"/>
          </p:cNvSpPr>
          <p:nvPr>
            <p:ph type="sldNum" sz="quarter" idx="5"/>
          </p:nvPr>
        </p:nvSpPr>
        <p:spPr/>
        <p:txBody>
          <a:bodyPr/>
          <a:lstStyle/>
          <a:p>
            <a:fld id="{04AA3B8D-E6D3-463F-9698-C07801448A9D}" type="slidenum">
              <a:rPr lang="en-IN" smtClean="0"/>
              <a:t>13</a:t>
            </a:fld>
            <a:endParaRPr lang="en-IN"/>
          </a:p>
        </p:txBody>
      </p:sp>
    </p:spTree>
    <p:extLst>
      <p:ext uri="{BB962C8B-B14F-4D97-AF65-F5344CB8AC3E}">
        <p14:creationId xmlns:p14="http://schemas.microsoft.com/office/powerpoint/2010/main" val="314336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5A3C-77FE-4BA3-9200-F7B6C06CF4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2B2AFB-5F70-49DD-8BEE-8F5A03343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CC47E0-878C-40A6-8488-3FFFFC126255}"/>
              </a:ext>
            </a:extLst>
          </p:cNvPr>
          <p:cNvSpPr>
            <a:spLocks noGrp="1"/>
          </p:cNvSpPr>
          <p:nvPr>
            <p:ph type="dt" sz="half" idx="10"/>
          </p:nvPr>
        </p:nvSpPr>
        <p:spPr/>
        <p:txBody>
          <a:bodyPr/>
          <a:lstStyle/>
          <a:p>
            <a:fld id="{7236F8D4-A820-45CA-8D38-02251F2C2D1D}" type="datetime1">
              <a:rPr lang="en-IN" smtClean="0"/>
              <a:t>03-08-2022</a:t>
            </a:fld>
            <a:endParaRPr lang="en-IN"/>
          </a:p>
        </p:txBody>
      </p:sp>
      <p:sp>
        <p:nvSpPr>
          <p:cNvPr id="5" name="Footer Placeholder 4">
            <a:extLst>
              <a:ext uri="{FF2B5EF4-FFF2-40B4-BE49-F238E27FC236}">
                <a16:creationId xmlns:a16="http://schemas.microsoft.com/office/drawing/2014/main" id="{C30DC24D-D390-41B1-A384-E392D9914B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F4C61B-B5E8-4E78-80AC-3DBDA6459849}"/>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262316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DD84-DB64-475F-8546-6CF67BC04F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920161-9360-4CF9-BFCE-01F7060A30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133E44-63D4-4897-8562-8D2D57D978C7}"/>
              </a:ext>
            </a:extLst>
          </p:cNvPr>
          <p:cNvSpPr>
            <a:spLocks noGrp="1"/>
          </p:cNvSpPr>
          <p:nvPr>
            <p:ph type="dt" sz="half" idx="10"/>
          </p:nvPr>
        </p:nvSpPr>
        <p:spPr/>
        <p:txBody>
          <a:bodyPr/>
          <a:lstStyle/>
          <a:p>
            <a:fld id="{DB6F6189-174C-4BAB-8F5D-FCC359D12E47}" type="datetime1">
              <a:rPr lang="en-IN" smtClean="0"/>
              <a:t>03-08-2022</a:t>
            </a:fld>
            <a:endParaRPr lang="en-IN"/>
          </a:p>
        </p:txBody>
      </p:sp>
      <p:sp>
        <p:nvSpPr>
          <p:cNvPr id="5" name="Footer Placeholder 4">
            <a:extLst>
              <a:ext uri="{FF2B5EF4-FFF2-40B4-BE49-F238E27FC236}">
                <a16:creationId xmlns:a16="http://schemas.microsoft.com/office/drawing/2014/main" id="{A44C684C-30D7-4D16-92B0-13975859F5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948A08-C7C0-4E78-812F-C91B097ADB66}"/>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128547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4CB01E-7185-4E58-BB80-B1182B8F9A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EF81ED-C695-41F7-BC5A-6925D5662B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DD1B08-66F5-4217-959E-AD12E7FE0D14}"/>
              </a:ext>
            </a:extLst>
          </p:cNvPr>
          <p:cNvSpPr>
            <a:spLocks noGrp="1"/>
          </p:cNvSpPr>
          <p:nvPr>
            <p:ph type="dt" sz="half" idx="10"/>
          </p:nvPr>
        </p:nvSpPr>
        <p:spPr/>
        <p:txBody>
          <a:bodyPr/>
          <a:lstStyle/>
          <a:p>
            <a:fld id="{2D257E7A-D98B-42F6-A2F1-3B02692D4651}" type="datetime1">
              <a:rPr lang="en-IN" smtClean="0"/>
              <a:t>03-08-2022</a:t>
            </a:fld>
            <a:endParaRPr lang="en-IN"/>
          </a:p>
        </p:txBody>
      </p:sp>
      <p:sp>
        <p:nvSpPr>
          <p:cNvPr id="5" name="Footer Placeholder 4">
            <a:extLst>
              <a:ext uri="{FF2B5EF4-FFF2-40B4-BE49-F238E27FC236}">
                <a16:creationId xmlns:a16="http://schemas.microsoft.com/office/drawing/2014/main" id="{B2C5617D-CEA9-410C-9B6D-C946C1352F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15270F-21C8-4118-A484-FC026FAF6937}"/>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3820200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D192-FE11-452F-A9E2-1677481E5F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75536A-46D8-4665-8D4D-1DF2FEA0A3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D30FDA-E0DC-4DC2-8F1E-9F3E80232881}"/>
              </a:ext>
            </a:extLst>
          </p:cNvPr>
          <p:cNvSpPr>
            <a:spLocks noGrp="1"/>
          </p:cNvSpPr>
          <p:nvPr>
            <p:ph type="dt" sz="half" idx="10"/>
          </p:nvPr>
        </p:nvSpPr>
        <p:spPr/>
        <p:txBody>
          <a:bodyPr/>
          <a:lstStyle/>
          <a:p>
            <a:fld id="{2365EE80-7FE6-43DA-ACA5-204E8A87A7B6}" type="datetime1">
              <a:rPr lang="en-IN" smtClean="0"/>
              <a:t>03-08-2022</a:t>
            </a:fld>
            <a:endParaRPr lang="en-IN"/>
          </a:p>
        </p:txBody>
      </p:sp>
      <p:sp>
        <p:nvSpPr>
          <p:cNvPr id="5" name="Footer Placeholder 4">
            <a:extLst>
              <a:ext uri="{FF2B5EF4-FFF2-40B4-BE49-F238E27FC236}">
                <a16:creationId xmlns:a16="http://schemas.microsoft.com/office/drawing/2014/main" id="{D71F9930-344B-44E2-B09D-7A7D0EC01D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AB25DF-B6FA-4527-AC80-60FDBD9AF772}"/>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24108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A31C-A098-421C-884C-C059FE5D7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03B205-8E29-443F-845C-03B7BBDB5C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2D9765-DE7D-482D-B608-4A3D382E46EE}"/>
              </a:ext>
            </a:extLst>
          </p:cNvPr>
          <p:cNvSpPr>
            <a:spLocks noGrp="1"/>
          </p:cNvSpPr>
          <p:nvPr>
            <p:ph type="dt" sz="half" idx="10"/>
          </p:nvPr>
        </p:nvSpPr>
        <p:spPr/>
        <p:txBody>
          <a:bodyPr/>
          <a:lstStyle/>
          <a:p>
            <a:fld id="{D148FB3E-2E4B-4BB9-BD62-46A503239F29}" type="datetime1">
              <a:rPr lang="en-IN" smtClean="0"/>
              <a:t>03-08-2022</a:t>
            </a:fld>
            <a:endParaRPr lang="en-IN"/>
          </a:p>
        </p:txBody>
      </p:sp>
      <p:sp>
        <p:nvSpPr>
          <p:cNvPr id="5" name="Footer Placeholder 4">
            <a:extLst>
              <a:ext uri="{FF2B5EF4-FFF2-40B4-BE49-F238E27FC236}">
                <a16:creationId xmlns:a16="http://schemas.microsoft.com/office/drawing/2014/main" id="{D0E86244-FFE0-4259-A130-ADB4834B22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714E61-97A1-4AB3-9DFE-6DECEE2103A2}"/>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3017898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4881-14EE-4320-B186-AB9804A5FD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1E2A98-F465-4AD7-914D-E6CFB64C04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1FF106-5A98-439E-AD84-7CE78FA1E6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75B0DD-6BAA-4D65-8A7F-520C935276CB}"/>
              </a:ext>
            </a:extLst>
          </p:cNvPr>
          <p:cNvSpPr>
            <a:spLocks noGrp="1"/>
          </p:cNvSpPr>
          <p:nvPr>
            <p:ph type="dt" sz="half" idx="10"/>
          </p:nvPr>
        </p:nvSpPr>
        <p:spPr/>
        <p:txBody>
          <a:bodyPr/>
          <a:lstStyle/>
          <a:p>
            <a:fld id="{BEFD2611-D2F7-471E-BC3D-325ABF86F755}" type="datetime1">
              <a:rPr lang="en-IN" smtClean="0"/>
              <a:t>03-08-2022</a:t>
            </a:fld>
            <a:endParaRPr lang="en-IN"/>
          </a:p>
        </p:txBody>
      </p:sp>
      <p:sp>
        <p:nvSpPr>
          <p:cNvPr id="6" name="Footer Placeholder 5">
            <a:extLst>
              <a:ext uri="{FF2B5EF4-FFF2-40B4-BE49-F238E27FC236}">
                <a16:creationId xmlns:a16="http://schemas.microsoft.com/office/drawing/2014/main" id="{09E8D13E-14D3-4C2B-8CC7-1C6BAD06FD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9315B0-8A23-4402-B5FA-AC804CAD8716}"/>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251281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31DD-02F4-45FB-89B4-7A493CB62C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DF10A6-8BEA-4839-8545-6D879C93D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074EB7-7067-4B9E-B4ED-FBED1AA9D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C94CA8-6293-468C-8145-FFA8CE7C5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D11CA2-F37E-4C7B-A882-88C4FFCEAC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E1FAA3-FA85-4ECA-902A-7E8C85C2D844}"/>
              </a:ext>
            </a:extLst>
          </p:cNvPr>
          <p:cNvSpPr>
            <a:spLocks noGrp="1"/>
          </p:cNvSpPr>
          <p:nvPr>
            <p:ph type="dt" sz="half" idx="10"/>
          </p:nvPr>
        </p:nvSpPr>
        <p:spPr/>
        <p:txBody>
          <a:bodyPr/>
          <a:lstStyle/>
          <a:p>
            <a:fld id="{3D08A10E-95CD-41DB-889C-97723F1C82F9}" type="datetime1">
              <a:rPr lang="en-IN" smtClean="0"/>
              <a:t>03-08-2022</a:t>
            </a:fld>
            <a:endParaRPr lang="en-IN"/>
          </a:p>
        </p:txBody>
      </p:sp>
      <p:sp>
        <p:nvSpPr>
          <p:cNvPr id="8" name="Footer Placeholder 7">
            <a:extLst>
              <a:ext uri="{FF2B5EF4-FFF2-40B4-BE49-F238E27FC236}">
                <a16:creationId xmlns:a16="http://schemas.microsoft.com/office/drawing/2014/main" id="{0F19BFBA-2531-48E1-9055-A308E70233B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94B4738-6ED3-47C1-8BA9-3943A9B066B7}"/>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2073962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45BE-137C-4605-A34B-C6EE9E63DB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A41B09-4385-4040-A8DC-994A44415085}"/>
              </a:ext>
            </a:extLst>
          </p:cNvPr>
          <p:cNvSpPr>
            <a:spLocks noGrp="1"/>
          </p:cNvSpPr>
          <p:nvPr>
            <p:ph type="dt" sz="half" idx="10"/>
          </p:nvPr>
        </p:nvSpPr>
        <p:spPr/>
        <p:txBody>
          <a:bodyPr/>
          <a:lstStyle/>
          <a:p>
            <a:fld id="{A823F9D8-7994-4A86-BE93-C414571FCFA2}" type="datetime1">
              <a:rPr lang="en-IN" smtClean="0"/>
              <a:t>03-08-2022</a:t>
            </a:fld>
            <a:endParaRPr lang="en-IN"/>
          </a:p>
        </p:txBody>
      </p:sp>
      <p:sp>
        <p:nvSpPr>
          <p:cNvPr id="4" name="Footer Placeholder 3">
            <a:extLst>
              <a:ext uri="{FF2B5EF4-FFF2-40B4-BE49-F238E27FC236}">
                <a16:creationId xmlns:a16="http://schemas.microsoft.com/office/drawing/2014/main" id="{FDDE75EC-79C3-4BDC-A89A-375DC3DAED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836E250-4A6D-4F54-948E-934EAA210542}"/>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383835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A5DBDA-82DE-4489-8E4E-A1A39A5E4F34}"/>
              </a:ext>
            </a:extLst>
          </p:cNvPr>
          <p:cNvSpPr>
            <a:spLocks noGrp="1"/>
          </p:cNvSpPr>
          <p:nvPr>
            <p:ph type="dt" sz="half" idx="10"/>
          </p:nvPr>
        </p:nvSpPr>
        <p:spPr/>
        <p:txBody>
          <a:bodyPr/>
          <a:lstStyle/>
          <a:p>
            <a:fld id="{291A70F8-EC0A-4E5F-8CCE-D344CB75B9B2}" type="datetime1">
              <a:rPr lang="en-IN" smtClean="0"/>
              <a:t>03-08-2022</a:t>
            </a:fld>
            <a:endParaRPr lang="en-IN"/>
          </a:p>
        </p:txBody>
      </p:sp>
      <p:sp>
        <p:nvSpPr>
          <p:cNvPr id="3" name="Footer Placeholder 2">
            <a:extLst>
              <a:ext uri="{FF2B5EF4-FFF2-40B4-BE49-F238E27FC236}">
                <a16:creationId xmlns:a16="http://schemas.microsoft.com/office/drawing/2014/main" id="{3A3338AD-36F6-4E5F-9F67-3DEA6971AA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10B715A-7291-4B4A-A437-1C6A72644E4F}"/>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67106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7095-D6DE-4217-AD25-D8D8A3220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48351D-A98A-4175-8CF4-8420047511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BF44820-FE34-408C-8E1F-DB78C1BE1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1BE7C8-A73D-43B9-A46D-25ACB87D2F06}"/>
              </a:ext>
            </a:extLst>
          </p:cNvPr>
          <p:cNvSpPr>
            <a:spLocks noGrp="1"/>
          </p:cNvSpPr>
          <p:nvPr>
            <p:ph type="dt" sz="half" idx="10"/>
          </p:nvPr>
        </p:nvSpPr>
        <p:spPr/>
        <p:txBody>
          <a:bodyPr/>
          <a:lstStyle/>
          <a:p>
            <a:fld id="{EB94AD6D-93CE-4C41-89FF-0451399551DB}" type="datetime1">
              <a:rPr lang="en-IN" smtClean="0"/>
              <a:t>03-08-2022</a:t>
            </a:fld>
            <a:endParaRPr lang="en-IN"/>
          </a:p>
        </p:txBody>
      </p:sp>
      <p:sp>
        <p:nvSpPr>
          <p:cNvPr id="6" name="Footer Placeholder 5">
            <a:extLst>
              <a:ext uri="{FF2B5EF4-FFF2-40B4-BE49-F238E27FC236}">
                <a16:creationId xmlns:a16="http://schemas.microsoft.com/office/drawing/2014/main" id="{B49E39B8-C93F-45E2-B66C-C97B6E50A2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061119-CF2C-4C85-9885-43642BEC6C69}"/>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2479896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A1B1-C963-438D-8468-6A504CE29F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4334EAA-254D-4BB5-ACEC-7907FCA1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F54AAAA-9C50-4D04-864F-5CC57A061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8DA82D-E16A-43B0-96B6-559685AAFCAF}"/>
              </a:ext>
            </a:extLst>
          </p:cNvPr>
          <p:cNvSpPr>
            <a:spLocks noGrp="1"/>
          </p:cNvSpPr>
          <p:nvPr>
            <p:ph type="dt" sz="half" idx="10"/>
          </p:nvPr>
        </p:nvSpPr>
        <p:spPr/>
        <p:txBody>
          <a:bodyPr/>
          <a:lstStyle/>
          <a:p>
            <a:fld id="{77876329-E4F3-49A5-A743-9EBF60C1BAF8}" type="datetime1">
              <a:rPr lang="en-IN" smtClean="0"/>
              <a:t>03-08-2022</a:t>
            </a:fld>
            <a:endParaRPr lang="en-IN"/>
          </a:p>
        </p:txBody>
      </p:sp>
      <p:sp>
        <p:nvSpPr>
          <p:cNvPr id="6" name="Footer Placeholder 5">
            <a:extLst>
              <a:ext uri="{FF2B5EF4-FFF2-40B4-BE49-F238E27FC236}">
                <a16:creationId xmlns:a16="http://schemas.microsoft.com/office/drawing/2014/main" id="{0B128F70-61B4-4160-A219-EB9AEB0EC6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E13C56-497E-42C1-83B7-21957298FF60}"/>
              </a:ext>
            </a:extLst>
          </p:cNvPr>
          <p:cNvSpPr>
            <a:spLocks noGrp="1"/>
          </p:cNvSpPr>
          <p:nvPr>
            <p:ph type="sldNum" sz="quarter" idx="12"/>
          </p:nvPr>
        </p:nvSpPr>
        <p:spPr/>
        <p:txBody>
          <a:bodyPr/>
          <a:lstStyle/>
          <a:p>
            <a:fld id="{4F1F50F5-A967-4990-B721-28924FFC4725}" type="slidenum">
              <a:rPr lang="en-IN" smtClean="0"/>
              <a:pPr/>
              <a:t>‹#›</a:t>
            </a:fld>
            <a:endParaRPr lang="en-IN"/>
          </a:p>
        </p:txBody>
      </p:sp>
    </p:spTree>
    <p:extLst>
      <p:ext uri="{BB962C8B-B14F-4D97-AF65-F5344CB8AC3E}">
        <p14:creationId xmlns:p14="http://schemas.microsoft.com/office/powerpoint/2010/main" val="270824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27F2A-EFC2-4CBA-BEC2-34D1905F4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963E10-0C4B-4292-96C4-7E3D65433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0DC512-547E-4822-B711-FC2E004C03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493436-992C-47DA-A115-17C8621670E9}" type="datetime1">
              <a:rPr lang="en-IN" smtClean="0"/>
              <a:t>03-08-2022</a:t>
            </a:fld>
            <a:endParaRPr lang="en-IN"/>
          </a:p>
        </p:txBody>
      </p:sp>
      <p:sp>
        <p:nvSpPr>
          <p:cNvPr id="5" name="Footer Placeholder 4">
            <a:extLst>
              <a:ext uri="{FF2B5EF4-FFF2-40B4-BE49-F238E27FC236}">
                <a16:creationId xmlns:a16="http://schemas.microsoft.com/office/drawing/2014/main" id="{5BDA71F9-C625-4981-866E-96F03A9D35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5FC83F5-31AE-4E20-B931-2DC9F4E566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F50F5-A967-4990-B721-28924FFC4725}" type="slidenum">
              <a:rPr lang="en-IN" smtClean="0"/>
              <a:pPr/>
              <a:t>‹#›</a:t>
            </a:fld>
            <a:endParaRPr lang="en-IN"/>
          </a:p>
        </p:txBody>
      </p:sp>
    </p:spTree>
    <p:extLst>
      <p:ext uri="{BB962C8B-B14F-4D97-AF65-F5344CB8AC3E}">
        <p14:creationId xmlns:p14="http://schemas.microsoft.com/office/powerpoint/2010/main" val="239042554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1.jpeg"/><Relationship Id="rId7"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hyperlink" Target="https://www.ijert.org/iot-based-smart-parking-system-using-node-mcu-arduino-and-lcd-display" TargetMode="External"/><Relationship Id="rId10" Type="http://schemas.openxmlformats.org/officeDocument/2006/relationships/image" Target="../media/image40.jpeg"/><Relationship Id="rId4" Type="http://schemas.openxmlformats.org/officeDocument/2006/relationships/hyperlink" Target="https://www.ijraset.com/research-paper/iot-based-smart-parking-system-using-node-mcu-esp8266" TargetMode="External"/><Relationship Id="rId9" Type="http://schemas.openxmlformats.org/officeDocument/2006/relationships/image" Target="../media/image3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jpe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hyperlink" Target="https://www.iotforall.com/urban-innovation-connected-parking-future-mobility/" TargetMode="External"/><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hyperlink" Target="https://www.iotforall.com/iot-connectivity-comparison-lora-sigfox-rpma-lpwan-technologie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AVR_microcontrollers"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hyperlink" Target="https://en.wikipedia.org/wiki/Arduino_ID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duotone>
              <a:schemeClr val="accent3">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4A60A-44E4-C9F3-B8A1-FD9FEB1A396E}"/>
              </a:ext>
            </a:extLst>
          </p:cNvPr>
          <p:cNvSpPr txBox="1"/>
          <p:nvPr/>
        </p:nvSpPr>
        <p:spPr>
          <a:xfrm>
            <a:off x="159774" y="866554"/>
            <a:ext cx="11872452" cy="4770537"/>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IoT Based Parking Space Occupancy Analyzer</a:t>
            </a:r>
          </a:p>
          <a:p>
            <a:pPr algn="ctr"/>
            <a:endParaRPr lang="en-IN" sz="4000" dirty="0">
              <a:latin typeface="Times New Roman" panose="02020603050405020304" pitchFamily="18" charset="0"/>
              <a:cs typeface="Times New Roman" panose="02020603050405020304" pitchFamily="18" charset="0"/>
            </a:endParaRPr>
          </a:p>
          <a:p>
            <a:pPr algn="ctr"/>
            <a:r>
              <a:rPr lang="en-IN" sz="2800" dirty="0">
                <a:latin typeface="Times New Roman" panose="02020603050405020304" pitchFamily="18" charset="0"/>
                <a:cs typeface="Times New Roman" panose="02020603050405020304" pitchFamily="18" charset="0"/>
              </a:rPr>
              <a:t>Gr 11</a:t>
            </a:r>
          </a:p>
          <a:p>
            <a:pPr algn="ctr"/>
            <a:r>
              <a:rPr lang="en-IN" sz="2800" dirty="0">
                <a:latin typeface="Times New Roman" panose="02020603050405020304" pitchFamily="18" charset="0"/>
                <a:cs typeface="Times New Roman" panose="02020603050405020304" pitchFamily="18" charset="0"/>
              </a:rPr>
              <a:t>Rahul Shaw (13000319007)</a:t>
            </a:r>
          </a:p>
          <a:p>
            <a:pPr algn="ctr"/>
            <a:r>
              <a:rPr lang="en-IN" sz="2800" dirty="0">
                <a:latin typeface="Times New Roman" panose="02020603050405020304" pitchFamily="18" charset="0"/>
                <a:cs typeface="Times New Roman" panose="02020603050405020304" pitchFamily="18" charset="0"/>
              </a:rPr>
              <a:t>Sourav Bandyopadhyay  (13000319012)</a:t>
            </a:r>
          </a:p>
          <a:p>
            <a:pPr algn="ctr"/>
            <a:r>
              <a:rPr lang="en-IN" sz="2800" dirty="0">
                <a:latin typeface="Times New Roman" panose="02020603050405020304" pitchFamily="18" charset="0"/>
                <a:cs typeface="Times New Roman" panose="02020603050405020304" pitchFamily="18" charset="0"/>
              </a:rPr>
              <a:t>Amit Kumar (13000319016)</a:t>
            </a:r>
          </a:p>
          <a:p>
            <a:pPr algn="ctr"/>
            <a:r>
              <a:rPr lang="en-IN" sz="2800" dirty="0">
                <a:latin typeface="Times New Roman" panose="02020603050405020304" pitchFamily="18" charset="0"/>
                <a:cs typeface="Times New Roman" panose="02020603050405020304" pitchFamily="18" charset="0"/>
              </a:rPr>
              <a:t>Abhishek Kumar Singh (13000319025)</a:t>
            </a:r>
          </a:p>
          <a:p>
            <a:pPr algn="ctr"/>
            <a:endParaRPr lang="en-IN" sz="2800" dirty="0">
              <a:latin typeface="Times New Roman" panose="02020603050405020304" pitchFamily="18" charset="0"/>
              <a:cs typeface="Times New Roman" panose="02020603050405020304" pitchFamily="18" charset="0"/>
            </a:endParaRPr>
          </a:p>
          <a:p>
            <a:pPr algn="ctr"/>
            <a:r>
              <a:rPr lang="en-IN" sz="2800" dirty="0">
                <a:latin typeface="Times New Roman" panose="02020603050405020304" pitchFamily="18" charset="0"/>
                <a:cs typeface="Times New Roman" panose="02020603050405020304" pitchFamily="18" charset="0"/>
              </a:rPr>
              <a:t>Electronics and Communication Engineering</a:t>
            </a:r>
          </a:p>
          <a:p>
            <a:pPr algn="ctr"/>
            <a:r>
              <a:rPr lang="en-IN" sz="2800" dirty="0">
                <a:latin typeface="Times New Roman" panose="02020603050405020304" pitchFamily="18" charset="0"/>
                <a:cs typeface="Times New Roman" panose="02020603050405020304" pitchFamily="18" charset="0"/>
              </a:rPr>
              <a:t>Techno Main Salt Lake</a:t>
            </a:r>
          </a:p>
        </p:txBody>
      </p:sp>
    </p:spTree>
    <p:extLst>
      <p:ext uri="{BB962C8B-B14F-4D97-AF65-F5344CB8AC3E}">
        <p14:creationId xmlns:p14="http://schemas.microsoft.com/office/powerpoint/2010/main" val="2760739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duotone>
              <a:schemeClr val="accent4">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9AEBD2-2AF1-459E-BFD1-1DC9D66167AA}"/>
              </a:ext>
            </a:extLst>
          </p:cNvPr>
          <p:cNvSpPr txBox="1"/>
          <p:nvPr/>
        </p:nvSpPr>
        <p:spPr>
          <a:xfrm>
            <a:off x="2129601" y="1077761"/>
            <a:ext cx="8011927" cy="4647426"/>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Limitations of IR based Parking Space Occupancy Analyzer</a:t>
            </a: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Availability </a:t>
            </a:r>
            <a:endParaRPr lang="en-US" sz="20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b="0" i="0" dirty="0" smtClean="0">
                <a:effectLst/>
                <a:latin typeface="Times New Roman" panose="02020603050405020304" pitchFamily="18" charset="0"/>
                <a:cs typeface="Times New Roman" panose="02020603050405020304" pitchFamily="18" charset="0"/>
              </a:rPr>
              <a:t>Approximately </a:t>
            </a:r>
            <a:r>
              <a:rPr lang="en-US" sz="2000" b="0" i="0" dirty="0">
                <a:effectLst/>
                <a:latin typeface="Times New Roman" panose="02020603050405020304" pitchFamily="18" charset="0"/>
                <a:cs typeface="Times New Roman" panose="02020603050405020304" pitchFamily="18" charset="0"/>
              </a:rPr>
              <a:t>3 times more expensive than magnetometers or reflected intensity;</a:t>
            </a:r>
          </a:p>
          <a:p>
            <a:pPr marL="285750" indent="-285750" algn="l">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H</a:t>
            </a:r>
            <a:r>
              <a:rPr lang="en-US" sz="2000" b="0" i="0" dirty="0">
                <a:effectLst/>
                <a:latin typeface="Times New Roman" panose="02020603050405020304" pitchFamily="18" charset="0"/>
                <a:cs typeface="Times New Roman" panose="02020603050405020304" pitchFamily="18" charset="0"/>
              </a:rPr>
              <a:t>igher current </a:t>
            </a:r>
            <a:r>
              <a:rPr lang="en-US" sz="2000" b="0" i="0" dirty="0" smtClean="0">
                <a:effectLst/>
                <a:latin typeface="Times New Roman" panose="02020603050405020304" pitchFamily="18" charset="0"/>
                <a:cs typeface="Times New Roman" panose="02020603050405020304" pitchFamily="18" charset="0"/>
              </a:rPr>
              <a:t>drain</a:t>
            </a:r>
          </a:p>
          <a:p>
            <a:pPr marL="285750" indent="-285750" algn="l">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H</a:t>
            </a:r>
            <a:r>
              <a:rPr lang="en-US" sz="2000" b="0" i="0" dirty="0" smtClean="0">
                <a:effectLst/>
                <a:latin typeface="Times New Roman" panose="02020603050405020304" pitchFamily="18" charset="0"/>
                <a:cs typeface="Times New Roman" panose="02020603050405020304" pitchFamily="18" charset="0"/>
              </a:rPr>
              <a:t>igher footprint 5x3mm which can be further increased for additional crosstalk compensation;</a:t>
            </a:r>
          </a:p>
          <a:p>
            <a:pPr marL="285750" indent="-285750" algn="l">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I</a:t>
            </a:r>
            <a:r>
              <a:rPr lang="en-US" sz="2000" b="0" i="0" dirty="0" smtClean="0">
                <a:effectLst/>
                <a:latin typeface="Times New Roman" panose="02020603050405020304" pitchFamily="18" charset="0"/>
                <a:cs typeface="Times New Roman" panose="02020603050405020304" pitchFamily="18" charset="0"/>
              </a:rPr>
              <a:t>t is sensitive to any optical obstruction and obviously road may not be as clean and tidy as the lab settings;</a:t>
            </a:r>
          </a:p>
          <a:p>
            <a:pPr marL="285750" indent="-285750" algn="l">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A</a:t>
            </a:r>
            <a:r>
              <a:rPr lang="en-US" sz="2000" b="0" i="0" dirty="0" smtClean="0">
                <a:effectLst/>
                <a:latin typeface="Times New Roman" panose="02020603050405020304" pitchFamily="18" charset="0"/>
                <a:cs typeface="Times New Roman" panose="02020603050405020304" pitchFamily="18" charset="0"/>
              </a:rPr>
              <a:t> narrow emitted beam of light can be reflected in unpredictable ways as the bottom of the car is not flat.</a:t>
            </a:r>
          </a:p>
          <a:p>
            <a:pPr marL="285750" indent="-285750">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46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biLevel thresh="75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10000" contrast="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3359287-E79E-4801-8FC4-3EA000BE9D5C}"/>
              </a:ext>
            </a:extLst>
          </p:cNvPr>
          <p:cNvSpPr>
            <a:spLocks noGrp="1"/>
          </p:cNvSpPr>
          <p:nvPr>
            <p:ph type="ftr" sz="quarter" idx="11"/>
          </p:nvPr>
        </p:nvSpPr>
        <p:spPr/>
        <p:txBody>
          <a:bodyPr/>
          <a:lstStyle/>
          <a:p>
            <a:endParaRPr lang="en-IN"/>
          </a:p>
        </p:txBody>
      </p:sp>
      <p:pic>
        <p:nvPicPr>
          <p:cNvPr id="7" name="Picture 2">
            <a:extLst>
              <a:ext uri="{FF2B5EF4-FFF2-40B4-BE49-F238E27FC236}">
                <a16:creationId xmlns:a16="http://schemas.microsoft.com/office/drawing/2014/main" id="{4C6D2610-C411-4625-89C4-8CE5565B0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789" y="2445188"/>
            <a:ext cx="2979656" cy="29796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EA19AA-AB4A-45AE-AF7E-7111D04703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649" y="2445188"/>
            <a:ext cx="2979654" cy="29796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849C083-9ED3-42B2-9057-1789E84B6B1F}"/>
              </a:ext>
            </a:extLst>
          </p:cNvPr>
          <p:cNvSpPr txBox="1"/>
          <p:nvPr/>
        </p:nvSpPr>
        <p:spPr>
          <a:xfrm>
            <a:off x="2929737" y="1271548"/>
            <a:ext cx="6332525" cy="707886"/>
          </a:xfrm>
          <a:prstGeom prst="rect">
            <a:avLst/>
          </a:prstGeom>
          <a:noFill/>
        </p:spPr>
        <p:txBody>
          <a:bodyPr wrap="square">
            <a:spAutoFit/>
          </a:bodyPr>
          <a:lstStyle/>
          <a:p>
            <a:r>
              <a:rPr lang="en-US" sz="4000" dirty="0" smtClean="0">
                <a:latin typeface="Times New Roman" panose="02020603050405020304" pitchFamily="18" charset="0"/>
                <a:cs typeface="Times New Roman" panose="02020603050405020304" pitchFamily="18" charset="0"/>
              </a:rPr>
              <a:t>Real life example of its flaws</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503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duotone>
              <a:schemeClr val="accent6">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21781-C9B0-41B0-A188-24DDB1F23AD9}"/>
              </a:ext>
            </a:extLst>
          </p:cNvPr>
          <p:cNvSpPr txBox="1"/>
          <p:nvPr/>
        </p:nvSpPr>
        <p:spPr>
          <a:xfrm>
            <a:off x="3165963" y="1001504"/>
            <a:ext cx="6172002" cy="4401205"/>
          </a:xfrm>
          <a:prstGeom prst="rect">
            <a:avLst/>
          </a:prstGeom>
          <a:noFill/>
        </p:spPr>
        <p:txBody>
          <a:bodyPr wrap="square">
            <a:spAutoFit/>
          </a:bodyPr>
          <a:lstStyle/>
          <a:p>
            <a:pPr algn="just"/>
            <a:r>
              <a:rPr lang="en-US" sz="2800" b="1" dirty="0">
                <a:solidFill>
                  <a:srgbClr val="333333"/>
                </a:solidFill>
                <a:effectLst/>
                <a:latin typeface="Times New Roman" panose="02020603050405020304" pitchFamily="18" charset="0"/>
                <a:cs typeface="Times New Roman" panose="02020603050405020304" pitchFamily="18" charset="0"/>
              </a:rPr>
              <a:t>Future Aspects and Use cases</a:t>
            </a:r>
            <a:endParaRPr lang="en-US" b="0" i="1" dirty="0">
              <a:solidFill>
                <a:srgbClr val="333333"/>
              </a:solidFill>
              <a:effectLst/>
              <a:latin typeface="Times New Roman" panose="02020603050405020304" pitchFamily="18" charset="0"/>
              <a:cs typeface="Times New Roman" panose="02020603050405020304" pitchFamily="18" charset="0"/>
            </a:endParaRPr>
          </a:p>
          <a:p>
            <a:pPr algn="just"/>
            <a:r>
              <a:rPr lang="en-US" b="0" i="1" dirty="0">
                <a:solidFill>
                  <a:srgbClr val="333333"/>
                </a:solidFill>
                <a:effectLst/>
                <a:latin typeface="Times New Roman" panose="02020603050405020304" pitchFamily="18" charset="0"/>
                <a:cs typeface="Times New Roman" panose="02020603050405020304" pitchFamily="18" charset="0"/>
              </a:rPr>
              <a:t>Here for the Future Aspects of the project,</a:t>
            </a:r>
          </a:p>
          <a:p>
            <a:pPr marL="285750" indent="-285750" algn="just">
              <a:buFont typeface="Wingdings" panose="05000000000000000000" pitchFamily="2" charset="2"/>
              <a:buChar char="q"/>
            </a:pPr>
            <a:r>
              <a:rPr lang="en-US" b="0" i="1" dirty="0">
                <a:solidFill>
                  <a:srgbClr val="333333"/>
                </a:solidFill>
                <a:effectLst/>
                <a:latin typeface="Times New Roman" panose="02020603050405020304" pitchFamily="18" charset="0"/>
                <a:cs typeface="Times New Roman" panose="02020603050405020304" pitchFamily="18" charset="0"/>
              </a:rPr>
              <a:t>Development And </a:t>
            </a:r>
            <a:r>
              <a:rPr lang="en-US" b="0" i="1" dirty="0" smtClean="0">
                <a:solidFill>
                  <a:srgbClr val="333333"/>
                </a:solidFill>
                <a:effectLst/>
                <a:latin typeface="Times New Roman" panose="02020603050405020304" pitchFamily="18" charset="0"/>
                <a:cs typeface="Times New Roman" panose="02020603050405020304" pitchFamily="18" charset="0"/>
              </a:rPr>
              <a:t>Deployment</a:t>
            </a:r>
          </a:p>
          <a:p>
            <a:pPr marL="285750" indent="-285750" algn="just">
              <a:buFont typeface="Wingdings" panose="05000000000000000000" pitchFamily="2" charset="2"/>
              <a:buChar char="q"/>
            </a:pPr>
            <a:r>
              <a:rPr lang="en-US" b="0" i="1" dirty="0" smtClean="0">
                <a:solidFill>
                  <a:srgbClr val="333333"/>
                </a:solidFill>
                <a:effectLst/>
                <a:latin typeface="Times New Roman" panose="02020603050405020304" pitchFamily="18" charset="0"/>
                <a:cs typeface="Times New Roman" panose="02020603050405020304" pitchFamily="18" charset="0"/>
              </a:rPr>
              <a:t>Automated Parking</a:t>
            </a:r>
          </a:p>
          <a:p>
            <a:pPr marL="285750" indent="-285750" algn="just">
              <a:buFont typeface="Wingdings" panose="05000000000000000000" pitchFamily="2" charset="2"/>
              <a:buChar char="q"/>
            </a:pPr>
            <a:r>
              <a:rPr lang="en-US" b="0" i="1" dirty="0" smtClean="0">
                <a:solidFill>
                  <a:srgbClr val="333333"/>
                </a:solidFill>
                <a:effectLst/>
                <a:latin typeface="Times New Roman" panose="02020603050405020304" pitchFamily="18" charset="0"/>
                <a:cs typeface="Times New Roman" panose="02020603050405020304" pitchFamily="18" charset="0"/>
              </a:rPr>
              <a:t>Parking Counter</a:t>
            </a:r>
          </a:p>
          <a:p>
            <a:pPr marL="285750" indent="-285750" algn="just">
              <a:buFont typeface="Wingdings" panose="05000000000000000000" pitchFamily="2" charset="2"/>
              <a:buChar char="q"/>
            </a:pPr>
            <a:r>
              <a:rPr lang="en-US" b="0" i="1" dirty="0" smtClean="0">
                <a:solidFill>
                  <a:srgbClr val="333333"/>
                </a:solidFill>
                <a:effectLst/>
                <a:latin typeface="Times New Roman" panose="02020603050405020304" pitchFamily="18" charset="0"/>
                <a:cs typeface="Times New Roman" panose="02020603050405020304" pitchFamily="18" charset="0"/>
              </a:rPr>
              <a:t>AI</a:t>
            </a:r>
            <a:r>
              <a:rPr lang="en-US" b="0" i="1" dirty="0">
                <a:solidFill>
                  <a:srgbClr val="333333"/>
                </a:solidFill>
                <a:effectLst/>
                <a:latin typeface="Times New Roman" panose="02020603050405020304" pitchFamily="18" charset="0"/>
                <a:cs typeface="Times New Roman" panose="02020603050405020304" pitchFamily="18" charset="0"/>
              </a:rPr>
              <a:t>, </a:t>
            </a:r>
            <a:r>
              <a:rPr lang="en-US" b="0" i="1" dirty="0" smtClean="0">
                <a:solidFill>
                  <a:srgbClr val="333333"/>
                </a:solidFill>
                <a:effectLst/>
                <a:latin typeface="Times New Roman" panose="02020603050405020304" pitchFamily="18" charset="0"/>
                <a:cs typeface="Times New Roman" panose="02020603050405020304" pitchFamily="18" charset="0"/>
              </a:rPr>
              <a:t>ML</a:t>
            </a:r>
          </a:p>
          <a:p>
            <a:pPr marL="285750" indent="-285750" algn="just">
              <a:buFont typeface="Wingdings" panose="05000000000000000000" pitchFamily="2" charset="2"/>
              <a:buChar char="q"/>
            </a:pPr>
            <a:endParaRPr lang="en-US" i="1" dirty="0">
              <a:solidFill>
                <a:srgbClr val="333333"/>
              </a:solidFill>
              <a:latin typeface="Times New Roman" panose="02020603050405020304" pitchFamily="18" charset="0"/>
              <a:cs typeface="Times New Roman" panose="02020603050405020304" pitchFamily="18" charset="0"/>
            </a:endParaRPr>
          </a:p>
          <a:p>
            <a:pPr algn="just"/>
            <a:r>
              <a:rPr lang="en-US" i="1" dirty="0" smtClean="0">
                <a:solidFill>
                  <a:srgbClr val="333333"/>
                </a:solidFill>
                <a:latin typeface="Times New Roman" panose="02020603050405020304" pitchFamily="18" charset="0"/>
                <a:cs typeface="Times New Roman" panose="02020603050405020304" pitchFamily="18" charset="0"/>
              </a:rPr>
              <a:t>Here </a:t>
            </a:r>
            <a:r>
              <a:rPr lang="en-US" i="1" dirty="0">
                <a:solidFill>
                  <a:srgbClr val="333333"/>
                </a:solidFill>
                <a:latin typeface="Times New Roman" panose="02020603050405020304" pitchFamily="18" charset="0"/>
                <a:cs typeface="Times New Roman" panose="02020603050405020304" pitchFamily="18" charset="0"/>
              </a:rPr>
              <a:t>for the advantages of the project,</a:t>
            </a:r>
          </a:p>
          <a:p>
            <a:pPr marL="171450" indent="-171450" algn="l" fontAlgn="base">
              <a:buFont typeface="Wingdings" panose="05000000000000000000" pitchFamily="2" charset="2"/>
              <a:buChar char="q"/>
            </a:pPr>
            <a:r>
              <a:rPr lang="en-US" i="1" dirty="0">
                <a:solidFill>
                  <a:srgbClr val="333333"/>
                </a:solidFill>
                <a:effectLst/>
                <a:latin typeface="Times New Roman" panose="02020603050405020304" pitchFamily="18" charset="0"/>
                <a:cs typeface="Times New Roman" panose="02020603050405020304" pitchFamily="18" charset="0"/>
              </a:rPr>
              <a:t> Enhanced </a:t>
            </a:r>
            <a:r>
              <a:rPr lang="en-US" i="1" dirty="0" smtClean="0">
                <a:solidFill>
                  <a:srgbClr val="333333"/>
                </a:solidFill>
                <a:effectLst/>
                <a:latin typeface="Times New Roman" panose="02020603050405020304" pitchFamily="18" charset="0"/>
                <a:cs typeface="Times New Roman" panose="02020603050405020304" pitchFamily="18" charset="0"/>
              </a:rPr>
              <a:t>Parking</a:t>
            </a:r>
          </a:p>
          <a:p>
            <a:pPr marL="171450" indent="-171450" algn="l" fontAlgn="base">
              <a:buFont typeface="Wingdings" panose="05000000000000000000" pitchFamily="2" charset="2"/>
              <a:buChar char="q"/>
            </a:pPr>
            <a:r>
              <a:rPr lang="en-US" i="1" dirty="0">
                <a:solidFill>
                  <a:srgbClr val="333333"/>
                </a:solidFill>
                <a:effectLst/>
                <a:latin typeface="Times New Roman" panose="02020603050405020304" pitchFamily="18" charset="0"/>
                <a:cs typeface="Times New Roman" panose="02020603050405020304" pitchFamily="18" charset="0"/>
              </a:rPr>
              <a:t> Reduced </a:t>
            </a:r>
            <a:r>
              <a:rPr lang="en-US" i="1" dirty="0" smtClean="0">
                <a:solidFill>
                  <a:srgbClr val="333333"/>
                </a:solidFill>
                <a:effectLst/>
                <a:latin typeface="Times New Roman" panose="02020603050405020304" pitchFamily="18" charset="0"/>
                <a:cs typeface="Times New Roman" panose="02020603050405020304" pitchFamily="18" charset="0"/>
              </a:rPr>
              <a:t>Congestion</a:t>
            </a:r>
          </a:p>
          <a:p>
            <a:pPr marL="171450" indent="-171450" algn="l" fontAlgn="base">
              <a:buFont typeface="Wingdings" panose="05000000000000000000" pitchFamily="2" charset="2"/>
              <a:buChar char="q"/>
            </a:pPr>
            <a:r>
              <a:rPr lang="en-US" i="1" dirty="0" smtClean="0">
                <a:solidFill>
                  <a:srgbClr val="333333"/>
                </a:solidFill>
                <a:effectLst/>
                <a:latin typeface="Times New Roman" panose="02020603050405020304" pitchFamily="18" charset="0"/>
                <a:cs typeface="Times New Roman" panose="02020603050405020304" pitchFamily="18" charset="0"/>
              </a:rPr>
              <a:t> </a:t>
            </a:r>
            <a:r>
              <a:rPr lang="en-US" i="1" dirty="0">
                <a:solidFill>
                  <a:srgbClr val="333333"/>
                </a:solidFill>
                <a:effectLst/>
                <a:latin typeface="Times New Roman" panose="02020603050405020304" pitchFamily="18" charset="0"/>
                <a:cs typeface="Times New Roman" panose="02020603050405020304" pitchFamily="18" charset="0"/>
              </a:rPr>
              <a:t>Reduced </a:t>
            </a:r>
            <a:r>
              <a:rPr lang="en-US" i="1" dirty="0" smtClean="0">
                <a:solidFill>
                  <a:srgbClr val="333333"/>
                </a:solidFill>
                <a:effectLst/>
                <a:latin typeface="Times New Roman" panose="02020603050405020304" pitchFamily="18" charset="0"/>
                <a:cs typeface="Times New Roman" panose="02020603050405020304" pitchFamily="18" charset="0"/>
              </a:rPr>
              <a:t>Pollution</a:t>
            </a:r>
          </a:p>
          <a:p>
            <a:pPr marL="171450" indent="-171450" algn="l" fontAlgn="base">
              <a:buFont typeface="Wingdings" panose="05000000000000000000" pitchFamily="2" charset="2"/>
              <a:buChar char="q"/>
            </a:pPr>
            <a:r>
              <a:rPr lang="en-US" i="1" dirty="0" smtClean="0">
                <a:solidFill>
                  <a:srgbClr val="333333"/>
                </a:solidFill>
                <a:latin typeface="Times New Roman" panose="02020603050405020304" pitchFamily="18" charset="0"/>
                <a:cs typeface="Times New Roman" panose="02020603050405020304" pitchFamily="18" charset="0"/>
              </a:rPr>
              <a:t> </a:t>
            </a:r>
            <a:r>
              <a:rPr lang="en-US" i="1" dirty="0">
                <a:solidFill>
                  <a:srgbClr val="333333"/>
                </a:solidFill>
                <a:effectLst/>
                <a:latin typeface="Times New Roman" panose="02020603050405020304" pitchFamily="18" charset="0"/>
                <a:cs typeface="Times New Roman" panose="02020603050405020304" pitchFamily="18" charset="0"/>
              </a:rPr>
              <a:t>Enhanced User </a:t>
            </a:r>
            <a:r>
              <a:rPr lang="en-US" i="1" dirty="0" smtClean="0">
                <a:solidFill>
                  <a:srgbClr val="333333"/>
                </a:solidFill>
                <a:effectLst/>
                <a:latin typeface="Times New Roman" panose="02020603050405020304" pitchFamily="18" charset="0"/>
                <a:cs typeface="Times New Roman" panose="02020603050405020304" pitchFamily="18" charset="0"/>
              </a:rPr>
              <a:t>Experience</a:t>
            </a:r>
            <a:endParaRPr lang="en-US" i="1" dirty="0">
              <a:solidFill>
                <a:srgbClr val="333333"/>
              </a:solidFill>
              <a:effectLst/>
              <a:latin typeface="Times New Roman" panose="02020603050405020304" pitchFamily="18" charset="0"/>
              <a:cs typeface="Times New Roman" panose="02020603050405020304" pitchFamily="18" charset="0"/>
            </a:endParaRPr>
          </a:p>
          <a:p>
            <a:pPr marL="171450" indent="-171450" algn="l" fontAlgn="base">
              <a:buFont typeface="Wingdings" panose="05000000000000000000" pitchFamily="2" charset="2"/>
              <a:buChar char="q"/>
            </a:pPr>
            <a:r>
              <a:rPr lang="en-US" i="1" dirty="0">
                <a:solidFill>
                  <a:srgbClr val="333333"/>
                </a:solidFill>
                <a:effectLst/>
                <a:latin typeface="Times New Roman" panose="02020603050405020304" pitchFamily="18" charset="0"/>
                <a:cs typeface="Times New Roman" panose="02020603050405020304" pitchFamily="18" charset="0"/>
              </a:rPr>
              <a:t> Driver's Experience</a:t>
            </a:r>
          </a:p>
          <a:p>
            <a:pPr marL="171450" indent="-171450" algn="l" fontAlgn="base">
              <a:buFont typeface="Wingdings" panose="05000000000000000000" pitchFamily="2" charset="2"/>
              <a:buChar char="q"/>
            </a:pPr>
            <a:r>
              <a:rPr lang="en-US" i="1" dirty="0">
                <a:solidFill>
                  <a:srgbClr val="333333"/>
                </a:solidFill>
                <a:effectLst/>
                <a:latin typeface="Times New Roman" panose="02020603050405020304" pitchFamily="18" charset="0"/>
                <a:cs typeface="Times New Roman" panose="02020603050405020304" pitchFamily="18" charset="0"/>
              </a:rPr>
              <a:t> Improved </a:t>
            </a:r>
            <a:r>
              <a:rPr lang="en-US" i="1" dirty="0" smtClean="0">
                <a:solidFill>
                  <a:srgbClr val="333333"/>
                </a:solidFill>
                <a:effectLst/>
                <a:latin typeface="Times New Roman" panose="02020603050405020304" pitchFamily="18" charset="0"/>
                <a:cs typeface="Times New Roman" panose="02020603050405020304" pitchFamily="18" charset="0"/>
              </a:rPr>
              <a:t>Safety</a:t>
            </a:r>
            <a:endParaRPr lang="en-US" i="1" dirty="0">
              <a:solidFill>
                <a:srgbClr val="333333"/>
              </a:solidFill>
              <a:effectLst/>
              <a:latin typeface="Times New Roman" panose="02020603050405020304" pitchFamily="18" charset="0"/>
              <a:cs typeface="Times New Roman" panose="02020603050405020304" pitchFamily="18" charset="0"/>
            </a:endParaRPr>
          </a:p>
          <a:p>
            <a:pPr marL="171450" indent="-171450" algn="l" fontAlgn="base">
              <a:buFont typeface="Wingdings" panose="05000000000000000000" pitchFamily="2" charset="2"/>
              <a:buChar char="q"/>
            </a:pPr>
            <a:r>
              <a:rPr lang="en-US" i="1" dirty="0">
                <a:solidFill>
                  <a:srgbClr val="333333"/>
                </a:solidFill>
                <a:effectLst/>
                <a:latin typeface="Times New Roman" panose="02020603050405020304" pitchFamily="18" charset="0"/>
                <a:cs typeface="Times New Roman" panose="02020603050405020304" pitchFamily="18" charset="0"/>
              </a:rPr>
              <a:t> Reduced Operational and Management </a:t>
            </a:r>
            <a:r>
              <a:rPr lang="en-US" i="1" dirty="0" smtClean="0">
                <a:solidFill>
                  <a:srgbClr val="333333"/>
                </a:solidFill>
                <a:effectLst/>
                <a:latin typeface="Times New Roman" panose="02020603050405020304" pitchFamily="18" charset="0"/>
                <a:cs typeface="Times New Roman" panose="02020603050405020304" pitchFamily="18" charset="0"/>
              </a:rPr>
              <a:t>Costs</a:t>
            </a:r>
            <a:endParaRPr lang="en-US" b="0" i="1" dirty="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6652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duotone>
              <a:schemeClr val="accent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35812-0520-4604-8EDE-E2D474D219C1}"/>
              </a:ext>
            </a:extLst>
          </p:cNvPr>
          <p:cNvSpPr txBox="1"/>
          <p:nvPr/>
        </p:nvSpPr>
        <p:spPr>
          <a:xfrm>
            <a:off x="1573007" y="460605"/>
            <a:ext cx="9679709" cy="3093154"/>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References</a:t>
            </a:r>
          </a:p>
          <a:p>
            <a:endParaRPr lang="en-IN" sz="1100" dirty="0"/>
          </a:p>
          <a:p>
            <a:pPr marL="285750" indent="-285750">
              <a:buFont typeface="Wingdings" panose="05000000000000000000" pitchFamily="2" charset="2"/>
              <a:buChar char="q"/>
            </a:pPr>
            <a:r>
              <a:rPr lang="en-IN" sz="1600" i="0" dirty="0">
                <a:effectLst/>
                <a:latin typeface="Times New Roman" panose="02020603050405020304" pitchFamily="18" charset="0"/>
                <a:cs typeface="Times New Roman" panose="02020603050405020304" pitchFamily="18" charset="0"/>
              </a:rPr>
              <a:t>Vinay Raj Tripathi, “Smart Vehicle Parking System Using IoT”, IEEE, 23 June 2020.</a:t>
            </a:r>
          </a:p>
          <a:p>
            <a:pPr marL="285750" indent="-285750">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https://www.researchgate.net/publication/326351667_The_Development_of_Smart_Parking_System_based_on_NodeMCU_10_using_the_Internet_of_Things</a:t>
            </a:r>
            <a:r>
              <a:rPr lang="en-IN" sz="1600" i="0" dirty="0">
                <a:effectLst/>
                <a:latin typeface="Times New Roman" panose="02020603050405020304" pitchFamily="18" charset="0"/>
                <a:cs typeface="Times New Roman" panose="02020603050405020304" pitchFamily="18" charset="0"/>
              </a:rPr>
              <a:t>Denis Ashok, Akshat Tiwari, and Vipul </a:t>
            </a:r>
            <a:r>
              <a:rPr lang="en-IN" sz="1600" i="0" dirty="0" err="1">
                <a:effectLst/>
                <a:latin typeface="Times New Roman" panose="02020603050405020304" pitchFamily="18" charset="0"/>
                <a:cs typeface="Times New Roman" panose="02020603050405020304" pitchFamily="18" charset="0"/>
              </a:rPr>
              <a:t>Girje</a:t>
            </a:r>
            <a:r>
              <a:rPr lang="en-IN" sz="1600" i="0" dirty="0">
                <a:effectLst/>
                <a:latin typeface="Times New Roman" panose="02020603050405020304" pitchFamily="18" charset="0"/>
                <a:cs typeface="Times New Roman" panose="02020603050405020304" pitchFamily="18" charset="0"/>
              </a:rPr>
              <a:t>, “Smart Parking System using IoT Technology”, IEEE, 27 April 2020. </a:t>
            </a: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600" i="0"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xmlns="" val="tx"/>
                    </a:ext>
                  </a:extLst>
                </a:hlinkClick>
              </a:rPr>
              <a:t>https://www.ijraset.com/research-paper/iot-based-smart-parking-system-using-node-mcu-esp8266</a:t>
            </a:r>
            <a:endParaRPr lang="en-IN" sz="160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600" i="0" dirty="0">
                <a:effectLst/>
                <a:latin typeface="Times New Roman" panose="02020603050405020304" pitchFamily="18" charset="0"/>
                <a:cs typeface="Times New Roman" panose="02020603050405020304" pitchFamily="18" charset="0"/>
              </a:rPr>
              <a:t>Wael </a:t>
            </a:r>
            <a:r>
              <a:rPr lang="en-IN" sz="1600" i="0" dirty="0" err="1">
                <a:effectLst/>
                <a:latin typeface="Times New Roman" panose="02020603050405020304" pitchFamily="18" charset="0"/>
                <a:cs typeface="Times New Roman" panose="02020603050405020304" pitchFamily="18" charset="0"/>
              </a:rPr>
              <a:t>Alsafery</a:t>
            </a:r>
            <a:r>
              <a:rPr lang="en-IN" sz="1600" i="0" dirty="0">
                <a:effectLst/>
                <a:latin typeface="Times New Roman" panose="02020603050405020304" pitchFamily="18" charset="0"/>
                <a:cs typeface="Times New Roman" panose="02020603050405020304" pitchFamily="18" charset="0"/>
              </a:rPr>
              <a:t>, </a:t>
            </a:r>
            <a:r>
              <a:rPr lang="en-IN" sz="1600" i="0" dirty="0" err="1">
                <a:effectLst/>
                <a:latin typeface="Times New Roman" panose="02020603050405020304" pitchFamily="18" charset="0"/>
                <a:cs typeface="Times New Roman" panose="02020603050405020304" pitchFamily="18" charset="0"/>
              </a:rPr>
              <a:t>Badraddin</a:t>
            </a:r>
            <a:r>
              <a:rPr lang="en-IN" sz="1600" i="0" dirty="0">
                <a:effectLst/>
                <a:latin typeface="Times New Roman" panose="02020603050405020304" pitchFamily="18" charset="0"/>
                <a:cs typeface="Times New Roman" panose="02020603050405020304" pitchFamily="18" charset="0"/>
              </a:rPr>
              <a:t> </a:t>
            </a:r>
            <a:r>
              <a:rPr lang="en-IN" sz="1600" i="0" dirty="0" err="1">
                <a:effectLst/>
                <a:latin typeface="Times New Roman" panose="02020603050405020304" pitchFamily="18" charset="0"/>
                <a:cs typeface="Times New Roman" panose="02020603050405020304" pitchFamily="18" charset="0"/>
              </a:rPr>
              <a:t>Alturki</a:t>
            </a:r>
            <a:r>
              <a:rPr lang="en-IN" sz="1600" i="0" dirty="0">
                <a:effectLst/>
                <a:latin typeface="Times New Roman" panose="02020603050405020304" pitchFamily="18" charset="0"/>
                <a:cs typeface="Times New Roman" panose="02020603050405020304" pitchFamily="18" charset="0"/>
              </a:rPr>
              <a:t>, Stephan </a:t>
            </a:r>
            <a:r>
              <a:rPr lang="en-IN" sz="1600" i="0" dirty="0" err="1">
                <a:effectLst/>
                <a:latin typeface="Times New Roman" panose="02020603050405020304" pitchFamily="18" charset="0"/>
                <a:cs typeface="Times New Roman" panose="02020603050405020304" pitchFamily="18" charset="0"/>
              </a:rPr>
              <a:t>ReiffMarganiec</a:t>
            </a:r>
            <a:r>
              <a:rPr lang="en-IN" sz="1600" i="0" dirty="0">
                <a:effectLst/>
                <a:latin typeface="Times New Roman" panose="02020603050405020304" pitchFamily="18" charset="0"/>
                <a:cs typeface="Times New Roman" panose="02020603050405020304" pitchFamily="18" charset="0"/>
              </a:rPr>
              <a:t>, and Kamal Jambi, “Smart Car Parking System Solution for the Internet of Things in Smart Cities”, IEEE, 23 August 2018.</a:t>
            </a:r>
          </a:p>
          <a:p>
            <a:pPr marL="285750" indent="-285750">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xmlns="" val="tx"/>
                    </a:ext>
                  </a:extLst>
                </a:hlinkClick>
              </a:rPr>
              <a:t>https://www.ijert.org/iot-based-smart-parking-system-using-node-mcu-arduino-and-lcd-display</a:t>
            </a: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https://mytectutor.com/smart-car-parking-system-using-arduino-esp8266-nodemcu-and-blynk-server/</a:t>
            </a:r>
          </a:p>
        </p:txBody>
      </p:sp>
      <p:pic>
        <p:nvPicPr>
          <p:cNvPr id="1026" name="Picture 2" descr="Using the Right References &amp;amp; Preparing Them for Questioning | LRO Staffing">
            <a:extLst>
              <a:ext uri="{FF2B5EF4-FFF2-40B4-BE49-F238E27FC236}">
                <a16:creationId xmlns:a16="http://schemas.microsoft.com/office/drawing/2014/main" id="{5053880D-7F3D-4E04-8C6B-9E554E093196}"/>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777507" y="3974205"/>
            <a:ext cx="3270710" cy="2181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cator References — MEASURE Evaluation">
            <a:extLst>
              <a:ext uri="{FF2B5EF4-FFF2-40B4-BE49-F238E27FC236}">
                <a16:creationId xmlns:a16="http://schemas.microsoft.com/office/drawing/2014/main" id="{4AC69629-B21A-4813-9915-2B18C682AE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270"/>
          <a:stretch/>
        </p:blipFill>
        <p:spPr bwMode="auto">
          <a:xfrm>
            <a:off x="2277440" y="4394652"/>
            <a:ext cx="2500067" cy="13402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5 References That Will Help You Land the Job | TopResume">
            <a:extLst>
              <a:ext uri="{FF2B5EF4-FFF2-40B4-BE49-F238E27FC236}">
                <a16:creationId xmlns:a16="http://schemas.microsoft.com/office/drawing/2014/main" id="{40FBC836-4DCF-4C6D-B644-3E120915C2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394652"/>
            <a:ext cx="2369452" cy="13268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w reference examples on the APA Style website">
            <a:extLst>
              <a:ext uri="{FF2B5EF4-FFF2-40B4-BE49-F238E27FC236}">
                <a16:creationId xmlns:a16="http://schemas.microsoft.com/office/drawing/2014/main" id="{6A79B658-9890-4AAF-A859-674900C984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27" r="12502"/>
          <a:stretch/>
        </p:blipFill>
        <p:spPr bwMode="auto">
          <a:xfrm>
            <a:off x="10094574" y="4413934"/>
            <a:ext cx="2097426" cy="13689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ference Images, Stock Photos &amp; Vectors | Shutterstock">
            <a:extLst>
              <a:ext uri="{FF2B5EF4-FFF2-40B4-BE49-F238E27FC236}">
                <a16:creationId xmlns:a16="http://schemas.microsoft.com/office/drawing/2014/main" id="{68350589-82AA-4E78-B19C-7998A5F691B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8142"/>
          <a:stretch/>
        </p:blipFill>
        <p:spPr bwMode="auto">
          <a:xfrm>
            <a:off x="8048217" y="4413934"/>
            <a:ext cx="2097426" cy="136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82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9BDDE1-734D-7AC7-72EC-3B082B9607AB}"/>
              </a:ext>
            </a:extLst>
          </p:cNvPr>
          <p:cNvSpPr txBox="1"/>
          <p:nvPr/>
        </p:nvSpPr>
        <p:spPr>
          <a:xfrm>
            <a:off x="3341207" y="2457450"/>
            <a:ext cx="5277791" cy="1446550"/>
          </a:xfrm>
          <a:prstGeom prst="rect">
            <a:avLst/>
          </a:prstGeom>
          <a:noFill/>
        </p:spPr>
        <p:txBody>
          <a:bodyPr wrap="none" rtlCol="0">
            <a:spAutoFit/>
          </a:bodyPr>
          <a:lstStyle/>
          <a:p>
            <a:r>
              <a:rPr lang="en-US" sz="8800" b="1" i="1" dirty="0">
                <a:latin typeface="Times New Roman" panose="02020603050405020304" pitchFamily="18" charset="0"/>
                <a:cs typeface="Times New Roman" panose="02020603050405020304" pitchFamily="18" charset="0"/>
              </a:rPr>
              <a:t>Thank You</a:t>
            </a:r>
            <a:endParaRPr lang="en-IN" sz="8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7430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60" name="Picture 16" descr="Iot G Stock Illustrations – 10 Iot G Stock Illustrations, Vectors &amp; Clipart  - Dreamstime">
            <a:extLst>
              <a:ext uri="{FF2B5EF4-FFF2-40B4-BE49-F238E27FC236}">
                <a16:creationId xmlns:a16="http://schemas.microsoft.com/office/drawing/2014/main" id="{BC07E8D8-7F5A-452D-8EF8-A055A641834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01749" y="4688127"/>
            <a:ext cx="2012281" cy="201228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Esp8266: Read and Write from/to EEPROM (Flash Memory)">
            <a:extLst>
              <a:ext uri="{FF2B5EF4-FFF2-40B4-BE49-F238E27FC236}">
                <a16:creationId xmlns:a16="http://schemas.microsoft.com/office/drawing/2014/main" id="{87DFD6E4-4E55-4517-9CCF-5E0B3BDA2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763" y="2470410"/>
            <a:ext cx="4091237" cy="229791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5,239 Cloud Storage Illustrations &amp; Clip Art - iStock">
            <a:extLst>
              <a:ext uri="{FF2B5EF4-FFF2-40B4-BE49-F238E27FC236}">
                <a16:creationId xmlns:a16="http://schemas.microsoft.com/office/drawing/2014/main" id="{81A0802D-6E91-4317-87D1-8E127914D0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114"/>
          <a:stretch/>
        </p:blipFill>
        <p:spPr bwMode="auto">
          <a:xfrm>
            <a:off x="2815914" y="4489935"/>
            <a:ext cx="2390775" cy="20772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354 Problem Statement Illustrations &amp; Clip Art - iStock">
            <a:extLst>
              <a:ext uri="{FF2B5EF4-FFF2-40B4-BE49-F238E27FC236}">
                <a16:creationId xmlns:a16="http://schemas.microsoft.com/office/drawing/2014/main" id="{98ED09C0-A53B-43AB-8467-761D5D96F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141" y="263244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925168" y="176753"/>
            <a:ext cx="2008883"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Contents</a:t>
            </a:r>
          </a:p>
        </p:txBody>
      </p:sp>
      <p:sp>
        <p:nvSpPr>
          <p:cNvPr id="4" name="Rectangle 3"/>
          <p:cNvSpPr/>
          <p:nvPr/>
        </p:nvSpPr>
        <p:spPr>
          <a:xfrm>
            <a:off x="2658050" y="884639"/>
            <a:ext cx="6234362" cy="3970318"/>
          </a:xfrm>
          <a:prstGeom prst="rect">
            <a:avLst/>
          </a:prstGeom>
        </p:spPr>
        <p:txBody>
          <a:bodyPr wrap="square">
            <a:spAutoFit/>
          </a:bodyPr>
          <a:lstStyle/>
          <a:p>
            <a:pPr marL="742950" indent="-7429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Introduction</a:t>
            </a:r>
          </a:p>
          <a:p>
            <a:pPr marL="742950" indent="-7429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Overview</a:t>
            </a:r>
          </a:p>
          <a:p>
            <a:pPr marL="742950" indent="-7429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Problem Statement and Solutions</a:t>
            </a:r>
          </a:p>
          <a:p>
            <a:pPr marL="742950" indent="-7429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Component list</a:t>
            </a:r>
          </a:p>
          <a:p>
            <a:pPr marL="742950" indent="-7429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NodeMCU and IR Sensors</a:t>
            </a:r>
          </a:p>
          <a:p>
            <a:pPr marL="742950" indent="-7429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Circuit Diagram &amp; Working</a:t>
            </a:r>
          </a:p>
          <a:p>
            <a:pPr marL="742950" indent="-7429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Limitations</a:t>
            </a:r>
          </a:p>
          <a:p>
            <a:pPr marL="742950" indent="-7429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Future Aspects and Use Cases</a:t>
            </a:r>
          </a:p>
          <a:p>
            <a:pPr marL="742950" indent="-7429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References</a:t>
            </a:r>
          </a:p>
        </p:txBody>
      </p:sp>
      <p:pic>
        <p:nvPicPr>
          <p:cNvPr id="6146" name="Picture 2" descr="Writing Cartoon clipart - Writing, Product, Line, transparent clip art">
            <a:extLst>
              <a:ext uri="{FF2B5EF4-FFF2-40B4-BE49-F238E27FC236}">
                <a16:creationId xmlns:a16="http://schemas.microsoft.com/office/drawing/2014/main" id="{73B72809-5D5A-44D2-B047-4494732B1280}"/>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0" b="99000" l="4222" r="100000">
                        <a14:foregroundMark x1="15667" y1="73000" x2="76444" y2="65222"/>
                        <a14:foregroundMark x1="38333" y1="84222" x2="89111" y2="80778"/>
                        <a14:foregroundMark x1="61556" y1="62333" x2="80667" y2="45444"/>
                        <a14:foregroundMark x1="31889" y1="73000" x2="55222" y2="91333"/>
                        <a14:foregroundMark x1="75778" y1="44000" x2="82111" y2="33333"/>
                        <a14:foregroundMark x1="55222" y1="56667" x2="70778" y2="51000"/>
                      </a14:backgroundRemoval>
                    </a14:imgEffect>
                  </a14:imgLayer>
                </a14:imgProps>
              </a:ext>
              <a:ext uri="{28A0092B-C50C-407E-A947-70E740481C1C}">
                <a14:useLocalDpi xmlns:a14="http://schemas.microsoft.com/office/drawing/2010/main" val="0"/>
              </a:ext>
            </a:extLst>
          </a:blip>
          <a:srcRect/>
          <a:stretch>
            <a:fillRect/>
          </a:stretch>
        </p:blipFill>
        <p:spPr bwMode="auto">
          <a:xfrm>
            <a:off x="665339" y="746175"/>
            <a:ext cx="1756727" cy="175672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ooking a schedule isometric vector illustration 661970 Vector Art at  Vecteezy">
            <a:extLst>
              <a:ext uri="{FF2B5EF4-FFF2-40B4-BE49-F238E27FC236}">
                <a16:creationId xmlns:a16="http://schemas.microsoft.com/office/drawing/2014/main" id="{4282E3D8-3427-4C0D-B648-4A9DD25212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599" y="4688127"/>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loud clipart - Vector stencils library">
            <a:extLst>
              <a:ext uri="{FF2B5EF4-FFF2-40B4-BE49-F238E27FC236}">
                <a16:creationId xmlns:a16="http://schemas.microsoft.com/office/drawing/2014/main" id="{1B311BA0-0305-4C68-9341-5B1BA3C77F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4858" y="314324"/>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50PCS/LOT Reflection IR Obstacle avoidance Module Sensor infrared sensor  for Aduino intelligent car robot|sensor ir|sensor carsensor infrared -  AliExpress">
            <a:extLst>
              <a:ext uri="{FF2B5EF4-FFF2-40B4-BE49-F238E27FC236}">
                <a16:creationId xmlns:a16="http://schemas.microsoft.com/office/drawing/2014/main" id="{F3E85D35-1E56-410D-B4ED-8422407582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2718" y="448993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0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duotone>
              <a:schemeClr val="accent4">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233139" y="251568"/>
            <a:ext cx="3570034"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Introduction </a:t>
            </a:r>
          </a:p>
        </p:txBody>
      </p:sp>
      <p:sp>
        <p:nvSpPr>
          <p:cNvPr id="7" name="Rectangle 6"/>
          <p:cNvSpPr/>
          <p:nvPr/>
        </p:nvSpPr>
        <p:spPr>
          <a:xfrm>
            <a:off x="233139" y="2113141"/>
            <a:ext cx="5705747" cy="2585323"/>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According to the definition of IOT, it's miles the manner to interconnection with the help of the net gadgets that can be embedded to put in force the capability in normal objects by permitting them to send and acquire data. </a:t>
            </a:r>
          </a:p>
          <a:p>
            <a:pPr marL="342900" indent="-3429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Connectivity    	</a:t>
            </a:r>
          </a:p>
          <a:p>
            <a:pPr marL="342900" indent="-3429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Intelligence and identity</a:t>
            </a:r>
          </a:p>
          <a:p>
            <a:pPr marL="342900" indent="-3429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Scalability</a:t>
            </a:r>
          </a:p>
          <a:p>
            <a:pPr marL="342900" indent="-3429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Protection</a:t>
            </a:r>
            <a:endParaRPr lang="en-US" i="0" dirty="0">
              <a:effectLst/>
              <a:latin typeface="Times New Roman" panose="02020603050405020304" pitchFamily="18" charset="0"/>
              <a:cs typeface="Times New Roman" panose="02020603050405020304" pitchFamily="18" charset="0"/>
            </a:endParaRPr>
          </a:p>
        </p:txBody>
      </p:sp>
      <p:pic>
        <p:nvPicPr>
          <p:cNvPr id="5124" name="Picture 4" descr="What is the Internet of Things (IoT)? - TWI">
            <a:extLst>
              <a:ext uri="{FF2B5EF4-FFF2-40B4-BE49-F238E27FC236}">
                <a16:creationId xmlns:a16="http://schemas.microsoft.com/office/drawing/2014/main" id="{B0E7D0F0-14CF-4767-8EC8-A2E3BD310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174" y="5039927"/>
            <a:ext cx="4155597" cy="18180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8D9B956-3B59-4AA1-ACE0-9E46CBFD3876}"/>
              </a:ext>
            </a:extLst>
          </p:cNvPr>
          <p:cNvPicPr>
            <a:picLocks noChangeAspect="1"/>
          </p:cNvPicPr>
          <p:nvPr/>
        </p:nvPicPr>
        <p:blipFill>
          <a:blip r:embed="rId4"/>
          <a:stretch>
            <a:fillRect/>
          </a:stretch>
        </p:blipFill>
        <p:spPr>
          <a:xfrm>
            <a:off x="6155087" y="1771679"/>
            <a:ext cx="5803773" cy="3268248"/>
          </a:xfrm>
          <a:prstGeom prst="rect">
            <a:avLst/>
          </a:prstGeom>
          <a:effectLst>
            <a:softEdge rad="0"/>
          </a:effectLst>
        </p:spPr>
      </p:pic>
      <p:pic>
        <p:nvPicPr>
          <p:cNvPr id="5128" name="Picture 8" descr="Best Examples of IoT (Internet of Things) |MicroAI™">
            <a:extLst>
              <a:ext uri="{FF2B5EF4-FFF2-40B4-BE49-F238E27FC236}">
                <a16:creationId xmlns:a16="http://schemas.microsoft.com/office/drawing/2014/main" id="{9F23F320-607B-4B70-988F-E9E0B8E356C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979174" y="-46395"/>
            <a:ext cx="4155597" cy="1818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690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bright="70000" contrast="-7000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61632" y="524932"/>
            <a:ext cx="6538679" cy="646980"/>
          </a:xfrm>
        </p:spPr>
        <p:txBody>
          <a:bodyPr>
            <a:noAutofit/>
          </a:bodyPr>
          <a:lstStyle/>
          <a:p>
            <a:r>
              <a:rPr lang="en-US" sz="4000" b="1" dirty="0">
                <a:solidFill>
                  <a:schemeClr val="tx1"/>
                </a:solidFill>
                <a:latin typeface="Times New Roman" panose="02020603050405020304" pitchFamily="18" charset="0"/>
                <a:cs typeface="Times New Roman" panose="02020603050405020304" pitchFamily="18" charset="0"/>
              </a:rPr>
              <a:t>Overview: IoT Based Parking Occupancy Analyzer</a:t>
            </a:r>
          </a:p>
        </p:txBody>
      </p:sp>
      <p:sp>
        <p:nvSpPr>
          <p:cNvPr id="8" name="TextBox 7">
            <a:extLst>
              <a:ext uri="{FF2B5EF4-FFF2-40B4-BE49-F238E27FC236}">
                <a16:creationId xmlns:a16="http://schemas.microsoft.com/office/drawing/2014/main" id="{E60B9E59-825A-4FC7-94C3-40FFB1FC9261}"/>
              </a:ext>
            </a:extLst>
          </p:cNvPr>
          <p:cNvSpPr txBox="1"/>
          <p:nvPr/>
        </p:nvSpPr>
        <p:spPr>
          <a:xfrm>
            <a:off x="360885" y="2524719"/>
            <a:ext cx="11470230" cy="1015663"/>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Previously, we have made the Counter Project using Arduino &amp; OLED Display. But this time we will send the data to our own created web server instead of simply observing it on OLED Display. </a:t>
            </a:r>
            <a:endParaRPr lang="en-IN" sz="2000" dirty="0"/>
          </a:p>
        </p:txBody>
      </p:sp>
      <p:pic>
        <p:nvPicPr>
          <p:cNvPr id="2054" name="Picture 6" descr="How to Create a Parking Lot Plan | MySitePlan – My Site Plan">
            <a:extLst>
              <a:ext uri="{FF2B5EF4-FFF2-40B4-BE49-F238E27FC236}">
                <a16:creationId xmlns:a16="http://schemas.microsoft.com/office/drawing/2014/main" id="{6611FF00-D37C-4431-ADE4-51051DE1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862" y="4598751"/>
            <a:ext cx="2972813" cy="19727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UNDAI OTIS MITSUBISHI Automated Car Parking System, Rs 1000000/unit | ID:  13413231030">
            <a:extLst>
              <a:ext uri="{FF2B5EF4-FFF2-40B4-BE49-F238E27FC236}">
                <a16:creationId xmlns:a16="http://schemas.microsoft.com/office/drawing/2014/main" id="{D97F00AD-45B5-461F-BF0B-945EA7323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8675" y="4569400"/>
            <a:ext cx="2883325" cy="200214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hinese city introduces innovative Hungarian smart parking system - CGTN">
            <a:extLst>
              <a:ext uri="{FF2B5EF4-FFF2-40B4-BE49-F238E27FC236}">
                <a16:creationId xmlns:a16="http://schemas.microsoft.com/office/drawing/2014/main" id="{089A2D3A-8F9B-4C76-9C57-046FC3BBD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25015"/>
            <a:ext cx="3361632" cy="18909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oT case studies: Smart agriculture and smart parking">
            <a:extLst>
              <a:ext uri="{FF2B5EF4-FFF2-40B4-BE49-F238E27FC236}">
                <a16:creationId xmlns:a16="http://schemas.microsoft.com/office/drawing/2014/main" id="{CD86EAAF-9221-429F-84BA-A55880AC9BC6}"/>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974230" y="4598751"/>
            <a:ext cx="3360215" cy="1978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8629" y="3271594"/>
            <a:ext cx="11611552" cy="704612"/>
          </a:xfrm>
        </p:spPr>
        <p:txBody>
          <a:bodyPr>
            <a:normAutofit/>
          </a:bodyPr>
          <a:lstStyle/>
          <a:p>
            <a:pPr algn="l"/>
            <a:r>
              <a:rPr lang="en-IN" sz="4000" b="1" dirty="0">
                <a:latin typeface="Times New Roman" panose="02020603050405020304" pitchFamily="18" charset="0"/>
                <a:cs typeface="Times New Roman" panose="02020603050405020304" pitchFamily="18" charset="0"/>
              </a:rPr>
              <a:t>Problem Statement</a:t>
            </a:r>
            <a:endParaRPr lang="en-US"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86810E-16AC-4236-BB20-B5CCA95133A1}"/>
              </a:ext>
            </a:extLst>
          </p:cNvPr>
          <p:cNvSpPr txBox="1"/>
          <p:nvPr/>
        </p:nvSpPr>
        <p:spPr>
          <a:xfrm>
            <a:off x="218629" y="3976206"/>
            <a:ext cx="11694784" cy="1938992"/>
          </a:xfrm>
          <a:prstGeom prst="rect">
            <a:avLst/>
          </a:prstGeom>
          <a:noFill/>
        </p:spPr>
        <p:txBody>
          <a:bodyPr wrap="square">
            <a:spAutoFit/>
          </a:bodyPr>
          <a:lstStyle/>
          <a:p>
            <a:r>
              <a:rPr lang="en-US" sz="2000" b="0" dirty="0" smtClean="0">
                <a:effectLst/>
                <a:latin typeface="Times New Roman" panose="02020603050405020304" pitchFamily="18" charset="0"/>
                <a:cs typeface="Times New Roman" panose="02020603050405020304" pitchFamily="18" charset="0"/>
              </a:rPr>
              <a:t>In </a:t>
            </a:r>
            <a:r>
              <a:rPr lang="en-US" sz="2000" b="0" dirty="0">
                <a:effectLst/>
                <a:latin typeface="Times New Roman" panose="02020603050405020304" pitchFamily="18" charset="0"/>
                <a:cs typeface="Times New Roman" panose="02020603050405020304" pitchFamily="18" charset="0"/>
              </a:rPr>
              <a:t>most of the worst-case driver fails in finding safe parking area, especially during the festive season and peak hours.</a:t>
            </a:r>
          </a:p>
          <a:p>
            <a:r>
              <a:rPr lang="en-US" sz="2000" b="0" i="1" dirty="0">
                <a:latin typeface="Times New Roman" panose="02020603050405020304" pitchFamily="18" charset="0"/>
                <a:cs typeface="Times New Roman" panose="02020603050405020304" pitchFamily="18" charset="0"/>
              </a:rPr>
              <a:t>Decreased Management Costs</a:t>
            </a:r>
            <a:r>
              <a:rPr lang="en-US" sz="2000" b="0" dirty="0">
                <a:effectLst/>
                <a:latin typeface="Times New Roman" panose="02020603050405020304" pitchFamily="18" charset="0"/>
                <a:cs typeface="Times New Roman" panose="02020603050405020304" pitchFamily="18" charset="0"/>
              </a:rPr>
              <a:t/>
            </a:r>
            <a:br>
              <a:rPr lang="en-US" sz="2000" b="0" dirty="0">
                <a:effectLst/>
                <a:latin typeface="Times New Roman" panose="02020603050405020304" pitchFamily="18" charset="0"/>
                <a:cs typeface="Times New Roman" panose="02020603050405020304" pitchFamily="18" charset="0"/>
              </a:rPr>
            </a:br>
            <a:r>
              <a:rPr lang="en-US" sz="2000" b="0" i="1" dirty="0">
                <a:latin typeface="Times New Roman" panose="02020603050405020304" pitchFamily="18" charset="0"/>
                <a:cs typeface="Times New Roman" panose="02020603050405020304" pitchFamily="18" charset="0"/>
              </a:rPr>
              <a:t>Optimized Parking</a:t>
            </a:r>
            <a:br>
              <a:rPr lang="en-US" sz="2000" b="0" i="1" dirty="0">
                <a:latin typeface="Times New Roman" panose="02020603050405020304" pitchFamily="18" charset="0"/>
                <a:cs typeface="Times New Roman" panose="02020603050405020304" pitchFamily="18" charset="0"/>
              </a:rPr>
            </a:br>
            <a:r>
              <a:rPr lang="en-US" sz="2000" b="0" i="1" dirty="0">
                <a:latin typeface="Times New Roman" panose="02020603050405020304" pitchFamily="18" charset="0"/>
                <a:cs typeface="Times New Roman" panose="02020603050405020304" pitchFamily="18" charset="0"/>
              </a:rPr>
              <a:t>Reduced Traffic</a:t>
            </a:r>
            <a:br>
              <a:rPr lang="en-US" sz="2000" b="0" i="1" dirty="0">
                <a:latin typeface="Times New Roman" panose="02020603050405020304" pitchFamily="18" charset="0"/>
                <a:cs typeface="Times New Roman" panose="02020603050405020304" pitchFamily="18" charset="0"/>
              </a:rPr>
            </a:br>
            <a:r>
              <a:rPr lang="en-US" sz="2000" b="0" i="1" dirty="0">
                <a:latin typeface="Times New Roman" panose="02020603050405020304" pitchFamily="18" charset="0"/>
                <a:cs typeface="Times New Roman" panose="02020603050405020304" pitchFamily="18" charset="0"/>
              </a:rPr>
              <a:t>Reduced Pollution</a:t>
            </a:r>
            <a:endParaRPr lang="en-IN" sz="2000" dirty="0">
              <a:latin typeface="Times New Roman" panose="02020603050405020304" pitchFamily="18" charset="0"/>
              <a:cs typeface="Times New Roman" panose="02020603050405020304" pitchFamily="18" charset="0"/>
            </a:endParaRPr>
          </a:p>
        </p:txBody>
      </p:sp>
      <p:pic>
        <p:nvPicPr>
          <p:cNvPr id="4100" name="Picture 4" descr="G&amp;G Blog: Il Problem Solving - G&amp;G Consulting">
            <a:extLst>
              <a:ext uri="{FF2B5EF4-FFF2-40B4-BE49-F238E27FC236}">
                <a16:creationId xmlns:a16="http://schemas.microsoft.com/office/drawing/2014/main" id="{78682AC2-31AB-49C1-B1A3-1DF40D29F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9502" y="0"/>
            <a:ext cx="4392498" cy="29283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Life Changing Power of Daily Problem Solving | Blog | Marshall Connects">
            <a:extLst>
              <a:ext uri="{FF2B5EF4-FFF2-40B4-BE49-F238E27FC236}">
                <a16:creationId xmlns:a16="http://schemas.microsoft.com/office/drawing/2014/main" id="{32196ECA-0FBF-495C-B16E-B1893BF156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214" y="146415"/>
            <a:ext cx="4392499" cy="26355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97 Reserved Parking Space Illustrations &amp; Clip Art - iStock">
            <a:extLst>
              <a:ext uri="{FF2B5EF4-FFF2-40B4-BE49-F238E27FC236}">
                <a16:creationId xmlns:a16="http://schemas.microsoft.com/office/drawing/2014/main" id="{3F56F577-E3CA-484E-A2E5-05088A25F0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06" r="12810"/>
          <a:stretch/>
        </p:blipFill>
        <p:spPr bwMode="auto">
          <a:xfrm>
            <a:off x="0" y="479067"/>
            <a:ext cx="3792170" cy="2005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1B91FA-07D0-4069-8D27-81351B07D55A}"/>
              </a:ext>
            </a:extLst>
          </p:cNvPr>
          <p:cNvSpPr txBox="1"/>
          <p:nvPr/>
        </p:nvSpPr>
        <p:spPr>
          <a:xfrm>
            <a:off x="328837" y="1251731"/>
            <a:ext cx="6391153" cy="3170099"/>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So what’s the Solution?</a:t>
            </a:r>
          </a:p>
          <a:p>
            <a:endParaRPr lang="en-IN" sz="2000" b="1" dirty="0">
              <a:latin typeface="Times New Roman" panose="02020603050405020304" pitchFamily="18" charset="0"/>
              <a:cs typeface="Times New Roman" panose="02020603050405020304" pitchFamily="18" charset="0"/>
            </a:endParaRPr>
          </a:p>
          <a:p>
            <a:pPr algn="l"/>
            <a:r>
              <a:rPr lang="en-US" sz="2000" b="0" i="0" dirty="0">
                <a:effectLst/>
                <a:latin typeface="Times New Roman" panose="02020603050405020304" pitchFamily="18" charset="0"/>
                <a:cs typeface="Times New Roman" panose="02020603050405020304" pitchFamily="18" charset="0"/>
              </a:rPr>
              <a:t>Innovative </a:t>
            </a:r>
            <a:r>
              <a:rPr lang="en-US" sz="2000" b="0"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smart parking technology</a:t>
            </a:r>
            <a:r>
              <a:rPr lang="en-US" sz="2000" b="0" i="0" dirty="0">
                <a:effectLst/>
                <a:latin typeface="Times New Roman" panose="02020603050405020304" pitchFamily="18" charset="0"/>
                <a:cs typeface="Times New Roman" panose="02020603050405020304" pitchFamily="18" charset="0"/>
              </a:rPr>
              <a:t> combined with </a:t>
            </a:r>
            <a:r>
              <a:rPr lang="en-US" sz="2000"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xmlns="" val="tx"/>
                    </a:ext>
                  </a:extLst>
                </a:hlinkClick>
              </a:rPr>
              <a:t>IoT connectivity</a:t>
            </a:r>
            <a:r>
              <a:rPr lang="en-US" sz="2000" b="0" i="0" dirty="0">
                <a:effectLst/>
                <a:latin typeface="Times New Roman" panose="02020603050405020304" pitchFamily="18" charset="0"/>
                <a:cs typeface="Times New Roman" panose="02020603050405020304" pitchFamily="18" charset="0"/>
              </a:rPr>
              <a:t> helps solve this problem. Installed IoT sensors determine where empty parking spaces are located. This IoT data is transmitted over a wireless connection to a cloud server. All the data from the parking lot is collected and analyzed in real-time to produce a map of available spaces made available to those looking for a space</a:t>
            </a:r>
            <a:r>
              <a:rPr lang="en-US" sz="2000" b="0" i="0" dirty="0" smtClean="0">
                <a:effectLst/>
                <a:latin typeface="Times New Roman" panose="02020603050405020304" pitchFamily="18" charset="0"/>
                <a:cs typeface="Times New Roman" panose="02020603050405020304" pitchFamily="18" charset="0"/>
              </a:rPr>
              <a:t>.</a:t>
            </a:r>
            <a:endParaRPr lang="en-US" sz="2000" b="0" i="0" dirty="0">
              <a:effectLst/>
              <a:latin typeface="Times New Roman" panose="02020603050405020304" pitchFamily="18" charset="0"/>
              <a:cs typeface="Times New Roman" panose="02020603050405020304" pitchFamily="18" charset="0"/>
            </a:endParaRPr>
          </a:p>
        </p:txBody>
      </p:sp>
      <p:pic>
        <p:nvPicPr>
          <p:cNvPr id="3074" name="Picture 2" descr="IoT based Smart Parking System on Behance">
            <a:extLst>
              <a:ext uri="{FF2B5EF4-FFF2-40B4-BE49-F238E27FC236}">
                <a16:creationId xmlns:a16="http://schemas.microsoft.com/office/drawing/2014/main" id="{9FA69BEB-F2D3-4867-87CD-8D23905CD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06" y="950728"/>
            <a:ext cx="4667694" cy="3500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 smart parking system? Functionalities and benefits">
            <a:extLst>
              <a:ext uri="{FF2B5EF4-FFF2-40B4-BE49-F238E27FC236}">
                <a16:creationId xmlns:a16="http://schemas.microsoft.com/office/drawing/2014/main" id="{6590071A-7E1D-4803-99BF-AA4E3621DF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596" y="4421830"/>
            <a:ext cx="2875947" cy="19772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art-parking">
            <a:extLst>
              <a:ext uri="{FF2B5EF4-FFF2-40B4-BE49-F238E27FC236}">
                <a16:creationId xmlns:a16="http://schemas.microsoft.com/office/drawing/2014/main" id="{85E2139E-D0DB-4676-A8BA-3006E912DA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7943" y="84841"/>
            <a:ext cx="1476161" cy="14696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emium Vector | Parking lot displayed on laptop. wireless device with  locater map app device. vector flat 3d isometric illustration of car park  location on tablet internet icon.">
            <a:extLst>
              <a:ext uri="{FF2B5EF4-FFF2-40B4-BE49-F238E27FC236}">
                <a16:creationId xmlns:a16="http://schemas.microsoft.com/office/drawing/2014/main" id="{D3822D15-ECEF-4D7F-830E-417D4E5E04E0}"/>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132937" y="4297888"/>
            <a:ext cx="3059064" cy="229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034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3314" y="393191"/>
            <a:ext cx="10963375" cy="6139583"/>
          </a:xfrm>
        </p:spPr>
        <p:txBody>
          <a:bodyPr>
            <a:normAutofit/>
          </a:bodyPr>
          <a:lstStyle/>
          <a:p>
            <a:pPr algn="l"/>
            <a:r>
              <a:rPr lang="en-IN" sz="4000" dirty="0">
                <a:latin typeface="Times New Roman" panose="02020603050405020304" pitchFamily="18" charset="0"/>
                <a:cs typeface="Times New Roman" panose="02020603050405020304" pitchFamily="18" charset="0"/>
              </a:rPr>
              <a:t>Components Used and Circuit Diagram</a:t>
            </a:r>
          </a:p>
          <a:p>
            <a:pPr algn="l"/>
            <a:endParaRPr lang="en-IN" sz="2800" dirty="0">
              <a:latin typeface="Times New Roman" panose="02020603050405020304" pitchFamily="18" charset="0"/>
              <a:cs typeface="Times New Roman" panose="02020603050405020304" pitchFamily="18" charset="0"/>
            </a:endParaRPr>
          </a:p>
          <a:p>
            <a:pPr algn="l"/>
            <a:endParaRPr lang="en-IN" sz="2800" dirty="0">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Breadboard</a:t>
            </a:r>
          </a:p>
          <a:p>
            <a:pPr marL="457200" indent="-457200" algn="l">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NodeMCU</a:t>
            </a:r>
          </a:p>
          <a:p>
            <a:pPr marL="457200" indent="-457200" algn="l">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IR sensors</a:t>
            </a:r>
          </a:p>
          <a:p>
            <a:pPr marL="457200" indent="-457200" algn="l">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Jumper wires</a:t>
            </a:r>
          </a:p>
          <a:p>
            <a:pPr marL="457200" indent="-457200" algn="l">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Power Source</a:t>
            </a:r>
          </a:p>
          <a:p>
            <a:pPr marL="457200" indent="-457200" algn="l">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OLED Display</a:t>
            </a:r>
            <a:endParaRPr lang="en-US" sz="2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57F8E2A-B2EB-4D00-9E49-5A01B1D47A82}"/>
              </a:ext>
            </a:extLst>
          </p:cNvPr>
          <p:cNvPicPr>
            <a:picLocks noChangeAspect="1"/>
          </p:cNvPicPr>
          <p:nvPr/>
        </p:nvPicPr>
        <p:blipFill rotWithShape="1">
          <a:blip r:embed="rId2">
            <a:extLst>
              <a:ext uri="{28A0092B-C50C-407E-A947-70E740481C1C}">
                <a14:useLocalDpi xmlns:a14="http://schemas.microsoft.com/office/drawing/2010/main" val="0"/>
              </a:ext>
            </a:extLst>
          </a:blip>
          <a:srcRect l="5703" t="14983" r="4990" b="48453"/>
          <a:stretch/>
        </p:blipFill>
        <p:spPr>
          <a:xfrm>
            <a:off x="4657127" y="2055042"/>
            <a:ext cx="6343954" cy="367645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79D089D-CB2D-4E70-9251-D3029AAF1675}"/>
              </a:ext>
            </a:extLst>
          </p:cNvPr>
          <p:cNvSpPr txBox="1"/>
          <p:nvPr/>
        </p:nvSpPr>
        <p:spPr>
          <a:xfrm>
            <a:off x="4946073" y="1667370"/>
            <a:ext cx="6705600" cy="2893100"/>
          </a:xfrm>
          <a:prstGeom prst="rect">
            <a:avLst/>
          </a:prstGeom>
          <a:noFill/>
        </p:spPr>
        <p:txBody>
          <a:bodyPr wrap="square">
            <a:spAutoFit/>
          </a:bodyPr>
          <a:lstStyle/>
          <a:p>
            <a:pPr algn="r"/>
            <a:r>
              <a:rPr lang="en-IN" sz="2800" b="1" dirty="0">
                <a:latin typeface="Times New Roman" panose="02020603050405020304" pitchFamily="18" charset="0"/>
                <a:cs typeface="Times New Roman" panose="02020603050405020304" pitchFamily="18" charset="0"/>
              </a:rPr>
              <a:t>NodeMCU</a:t>
            </a:r>
            <a:endParaRPr lang="en-US" sz="2000" b="0" dirty="0">
              <a:latin typeface="Times New Roman" panose="02020603050405020304" pitchFamily="18" charset="0"/>
              <a:cs typeface="Times New Roman" panose="02020603050405020304" pitchFamily="18" charset="0"/>
            </a:endParaRPr>
          </a:p>
          <a:p>
            <a:pPr algn="r"/>
            <a:r>
              <a:rPr lang="en-US" b="0" dirty="0">
                <a:latin typeface="Times New Roman" panose="02020603050405020304" pitchFamily="18" charset="0"/>
                <a:cs typeface="Times New Roman" panose="02020603050405020304" pitchFamily="18" charset="0"/>
              </a:rPr>
              <a:t>As Arduino began developing new MCU boards based on non-</a:t>
            </a:r>
            <a:r>
              <a:rPr lang="en-US" b="0" dirty="0">
                <a:latin typeface="Times New Roman" panose="02020603050405020304" pitchFamily="18" charset="0"/>
                <a:cs typeface="Times New Roman" panose="02020603050405020304" pitchFamily="18" charset="0"/>
                <a:hlinkClick r:id="rId3" tooltip="AVR microcontrollers"/>
              </a:rPr>
              <a:t>AVR</a:t>
            </a:r>
            <a:r>
              <a:rPr lang="en-US" b="0" dirty="0">
                <a:latin typeface="Times New Roman" panose="02020603050405020304" pitchFamily="18" charset="0"/>
                <a:cs typeface="Times New Roman" panose="02020603050405020304" pitchFamily="18" charset="0"/>
              </a:rPr>
              <a:t> processors like the ARM/SAM MCU and used in the Arduino Due, they needed to modify the </a:t>
            </a:r>
            <a:r>
              <a:rPr lang="en-US" b="0" dirty="0">
                <a:latin typeface="Times New Roman" panose="02020603050405020304" pitchFamily="18" charset="0"/>
                <a:cs typeface="Times New Roman" panose="02020603050405020304" pitchFamily="18" charset="0"/>
                <a:hlinkClick r:id="rId4" tooltip="Arduino IDE"/>
              </a:rPr>
              <a:t>Arduino IDE</a:t>
            </a:r>
            <a:r>
              <a:rPr lang="en-US" b="0" dirty="0">
                <a:latin typeface="Times New Roman" panose="02020603050405020304" pitchFamily="18" charset="0"/>
                <a:cs typeface="Times New Roman" panose="02020603050405020304" pitchFamily="18" charset="0"/>
              </a:rPr>
              <a:t> so that it would be relatively easy to change the IDE to support alternate toolchains to allow Arduino C/C++ to be compiled for these new processors. </a:t>
            </a:r>
            <a:endParaRPr lang="en-US" dirty="0">
              <a:latin typeface="Times New Roman" panose="02020603050405020304" pitchFamily="18" charset="0"/>
              <a:cs typeface="Times New Roman" panose="02020603050405020304" pitchFamily="18" charset="0"/>
            </a:endParaRPr>
          </a:p>
          <a:p>
            <a:pPr algn="r"/>
            <a:r>
              <a:rPr lang="en-IN" sz="2800" b="1" dirty="0">
                <a:latin typeface="Times New Roman" panose="02020603050405020304" pitchFamily="18" charset="0"/>
                <a:cs typeface="Times New Roman" panose="02020603050405020304" pitchFamily="18" charset="0"/>
              </a:rPr>
              <a:t>IR Sensors</a:t>
            </a:r>
            <a:endParaRPr lang="en-US" sz="2800" b="1" dirty="0">
              <a:latin typeface="Times New Roman" panose="02020603050405020304" pitchFamily="18" charset="0"/>
              <a:cs typeface="Times New Roman" panose="02020603050405020304" pitchFamily="18" charset="0"/>
            </a:endParaRPr>
          </a:p>
          <a:p>
            <a:pPr algn="r"/>
            <a:r>
              <a:rPr lang="en-US" b="0" dirty="0">
                <a:latin typeface="Times New Roman" panose="02020603050405020304" pitchFamily="18" charset="0"/>
                <a:cs typeface="Times New Roman" panose="02020603050405020304" pitchFamily="18" charset="0"/>
              </a:rPr>
              <a:t>IR sensor is an electronic device, that emits the light in order to sense some object of the surroundings. </a:t>
            </a:r>
            <a:endParaRPr lang="en-IN" dirty="0"/>
          </a:p>
        </p:txBody>
      </p:sp>
      <p:pic>
        <p:nvPicPr>
          <p:cNvPr id="7170" name="Picture 2" descr="NodeMCU ESP8266 Pin Description Explained - YouTube">
            <a:extLst>
              <a:ext uri="{FF2B5EF4-FFF2-40B4-BE49-F238E27FC236}">
                <a16:creationId xmlns:a16="http://schemas.microsoft.com/office/drawing/2014/main" id="{6282B5EB-8C83-408A-808E-3C84D6389B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02" r="21212"/>
          <a:stretch/>
        </p:blipFill>
        <p:spPr bwMode="auto">
          <a:xfrm>
            <a:off x="623730" y="0"/>
            <a:ext cx="3802797" cy="375365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7172" name="Picture 4" descr="Obstacle Infrared Sensor module MOD44 - Faranux Electronics">
            <a:extLst>
              <a:ext uri="{FF2B5EF4-FFF2-40B4-BE49-F238E27FC236}">
                <a16:creationId xmlns:a16="http://schemas.microsoft.com/office/drawing/2014/main" id="{A01CF5FA-3812-45F4-A3D1-4110364241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621" y="3218490"/>
            <a:ext cx="3401016" cy="340101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bright="70000" contrast="-70000"/>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49C083-9ED3-42B2-9057-1789E84B6B1F}"/>
              </a:ext>
            </a:extLst>
          </p:cNvPr>
          <p:cNvSpPr txBox="1"/>
          <p:nvPr/>
        </p:nvSpPr>
        <p:spPr>
          <a:xfrm>
            <a:off x="483911" y="966083"/>
            <a:ext cx="11708089" cy="2092881"/>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Working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Smart Parking System consists of Two IR Sensor and One OLED. Here, ESP8266 will control the entire process and send the parking status information to Cloud through Internet so that it can be checked from anywhere in the world through internet. Two IR sensors are used at the entry and the exit gate to check the presence of vehicle and process automatically close or open the gate. </a:t>
            </a:r>
            <a:endParaRPr lang="en-US" dirty="0" smtClean="0">
              <a:latin typeface="Times New Roman" panose="02020603050405020304" pitchFamily="18" charset="0"/>
              <a:cs typeface="Times New Roman" panose="02020603050405020304" pitchFamily="18" charset="0"/>
            </a:endParaRPr>
          </a:p>
        </p:txBody>
      </p:sp>
      <p:pic>
        <p:nvPicPr>
          <p:cNvPr id="1028" name="Picture 4" descr="PLC Control Car Parking System Garage Parking System Underground Parking  Garage Design">
            <a:extLst>
              <a:ext uri="{FF2B5EF4-FFF2-40B4-BE49-F238E27FC236}">
                <a16:creationId xmlns:a16="http://schemas.microsoft.com/office/drawing/2014/main" id="{E68EC732-ED10-452C-9C27-A21C4B8C0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659" y="4096762"/>
            <a:ext cx="2967155" cy="2535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Are the Advantages of car park management system? - Advance IP Car  Parking Solutions">
            <a:extLst>
              <a:ext uri="{FF2B5EF4-FFF2-40B4-BE49-F238E27FC236}">
                <a16:creationId xmlns:a16="http://schemas.microsoft.com/office/drawing/2014/main" id="{A9A6C6A0-AE62-4AC3-8975-199E00366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814" y="4114047"/>
            <a:ext cx="3725846" cy="24838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ra Car Parking Systems Wireless Smart Parking Lot Sensor For Parking  Space Guidance Management - Buy Car Parking Systems,Parking Lot  Sensor,Parking Management System Product on Alibaba.com">
            <a:extLst>
              <a:ext uri="{FF2B5EF4-FFF2-40B4-BE49-F238E27FC236}">
                <a16:creationId xmlns:a16="http://schemas.microsoft.com/office/drawing/2014/main" id="{56D688D5-D1FE-4C68-AFB4-706185414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852" y="4079660"/>
            <a:ext cx="2663844" cy="25182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oT-based Smart Parking System - A Step Towards Building Smart City -  Airtel B2B Blog">
            <a:extLst>
              <a:ext uri="{FF2B5EF4-FFF2-40B4-BE49-F238E27FC236}">
                <a16:creationId xmlns:a16="http://schemas.microsoft.com/office/drawing/2014/main" id="{65107CAF-F4FC-4A27-A91C-F77B27DF85BD}"/>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498969" y="3854878"/>
            <a:ext cx="1742142" cy="11460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ina Automatic Car Parking Lot Equipment Management Smart Parking System -  China Smart Parking System, Automatic Car Parking System">
            <a:extLst>
              <a:ext uri="{FF2B5EF4-FFF2-40B4-BE49-F238E27FC236}">
                <a16:creationId xmlns:a16="http://schemas.microsoft.com/office/drawing/2014/main" id="{E6E7E28B-CD5B-46B8-8C26-5970797A17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6164" y="5299771"/>
            <a:ext cx="1119461" cy="8769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aram Automatic Cylinder Palletless Parking System, ऑटोमेटिक कार पार्किंग  सिस्टम, स्वचालित कार पार्किंग प्रणाली - Varam Automations Private Limited,  Bengaluru | ID: 9887153255">
            <a:extLst>
              <a:ext uri="{FF2B5EF4-FFF2-40B4-BE49-F238E27FC236}">
                <a16:creationId xmlns:a16="http://schemas.microsoft.com/office/drawing/2014/main" id="{C566FCAE-179A-431F-AA6F-00269F6A7DFB}"/>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799602" y="4562463"/>
            <a:ext cx="1163011" cy="87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87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575</TotalTime>
  <Words>463</Words>
  <Application>Microsoft Office PowerPoint</Application>
  <PresentationFormat>Widescreen</PresentationFormat>
  <Paragraphs>88</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prakritade02@gmail.com</dc:creator>
  <cp:lastModifiedBy>student</cp:lastModifiedBy>
  <cp:revision>211</cp:revision>
  <dcterms:created xsi:type="dcterms:W3CDTF">2022-06-18T06:12:24Z</dcterms:created>
  <dcterms:modified xsi:type="dcterms:W3CDTF">2022-08-03T07:05:44Z</dcterms:modified>
</cp:coreProperties>
</file>